
<file path=[Content_Types].xml><?xml version="1.0" encoding="utf-8"?>
<Types xmlns="http://schemas.openxmlformats.org/package/2006/content-types">
  <Default Extension="E791B410" ContentType="image/jpeg"/>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83" r:id="rId2"/>
    <p:sldId id="281" r:id="rId3"/>
    <p:sldId id="268" r:id="rId4"/>
    <p:sldId id="280" r:id="rId5"/>
    <p:sldId id="269" r:id="rId6"/>
    <p:sldId id="290" r:id="rId7"/>
    <p:sldId id="270" r:id="rId8"/>
    <p:sldId id="285" r:id="rId9"/>
    <p:sldId id="287" r:id="rId10"/>
    <p:sldId id="288" r:id="rId11"/>
    <p:sldId id="286" r:id="rId12"/>
    <p:sldId id="291" r:id="rId13"/>
    <p:sldId id="294" r:id="rId14"/>
    <p:sldId id="289" r:id="rId15"/>
    <p:sldId id="262" r:id="rId16"/>
    <p:sldId id="273" r:id="rId17"/>
    <p:sldId id="271" r:id="rId18"/>
    <p:sldId id="267" r:id="rId19"/>
    <p:sldId id="284" r:id="rId20"/>
    <p:sldId id="293" r:id="rId21"/>
    <p:sldId id="292" r:id="rId22"/>
    <p:sldId id="274" r:id="rId23"/>
    <p:sldId id="275" r:id="rId24"/>
    <p:sldId id="278" r:id="rId25"/>
    <p:sldId id="276" r:id="rId26"/>
    <p:sldId id="279" r:id="rId27"/>
  </p:sldIdLst>
  <p:sldSz cx="12192000" cy="6858000"/>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43C0C"/>
    <a:srgbClr val="70AD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73" autoAdjust="0"/>
    <p:restoredTop sz="89728" autoAdjust="0"/>
  </p:normalViewPr>
  <p:slideViewPr>
    <p:cSldViewPr snapToGrid="0">
      <p:cViewPr varScale="1">
        <p:scale>
          <a:sx n="72" d="100"/>
          <a:sy n="72" d="100"/>
        </p:scale>
        <p:origin x="-149"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40.png>
</file>

<file path=ppt/media/image15.png>
</file>

<file path=ppt/media/image150.png>
</file>

<file path=ppt/media/image151.png>
</file>

<file path=ppt/media/image152.png>
</file>

<file path=ppt/media/image16.png>
</file>

<file path=ppt/media/image160.png>
</file>

<file path=ppt/media/image161.png>
</file>

<file path=ppt/media/image17.png>
</file>

<file path=ppt/media/image170.png>
</file>

<file path=ppt/media/image171.png>
</file>

<file path=ppt/media/image18.png>
</file>

<file path=ppt/media/image180.png>
</file>

<file path=ppt/media/image181.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10.png>
</file>

<file path=ppt/media/image32.png>
</file>

<file path=ppt/media/image320.png>
</file>

<file path=ppt/media/image33.png>
</file>

<file path=ppt/media/image330.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6.png>
</file>

<file path=ppt/media/image47.png>
</file>

<file path=ppt/media/image48.png>
</file>

<file path=ppt/media/image49.png>
</file>

<file path=ppt/media/image5.png>
</file>

<file path=ppt/media/image50.E791B410>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4710A9-7BD7-4311-B627-5412E0A9F728}" type="datetimeFigureOut">
              <a:rPr lang="en-CA" smtClean="0"/>
              <a:t>2024-01-26</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DAFF02-B5C4-4C5E-ACE6-132335A645FB}" type="slidenum">
              <a:rPr lang="en-CA" smtClean="0"/>
              <a:t>‹#›</a:t>
            </a:fld>
            <a:endParaRPr lang="en-CA"/>
          </a:p>
        </p:txBody>
      </p:sp>
    </p:spTree>
    <p:extLst>
      <p:ext uri="{BB962C8B-B14F-4D97-AF65-F5344CB8AC3E}">
        <p14:creationId xmlns:p14="http://schemas.microsoft.com/office/powerpoint/2010/main" val="1530088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Orig. CCP figure</a:t>
            </a:r>
          </a:p>
        </p:txBody>
      </p:sp>
      <p:sp>
        <p:nvSpPr>
          <p:cNvPr id="4" name="Slide Number Placeholder 3"/>
          <p:cNvSpPr>
            <a:spLocks noGrp="1"/>
          </p:cNvSpPr>
          <p:nvPr>
            <p:ph type="sldNum" sz="quarter" idx="5"/>
          </p:nvPr>
        </p:nvSpPr>
        <p:spPr/>
        <p:txBody>
          <a:bodyPr/>
          <a:lstStyle/>
          <a:p>
            <a:fld id="{FBDAFF02-B5C4-4C5E-ACE6-132335A645FB}" type="slidenum">
              <a:rPr lang="en-CA" smtClean="0"/>
              <a:t>12</a:t>
            </a:fld>
            <a:endParaRPr lang="en-CA"/>
          </a:p>
        </p:txBody>
      </p:sp>
    </p:spTree>
    <p:extLst>
      <p:ext uri="{BB962C8B-B14F-4D97-AF65-F5344CB8AC3E}">
        <p14:creationId xmlns:p14="http://schemas.microsoft.com/office/powerpoint/2010/main" val="129018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New LF paper figure</a:t>
            </a:r>
          </a:p>
        </p:txBody>
      </p:sp>
      <p:sp>
        <p:nvSpPr>
          <p:cNvPr id="4" name="Slide Number Placeholder 3"/>
          <p:cNvSpPr>
            <a:spLocks noGrp="1"/>
          </p:cNvSpPr>
          <p:nvPr>
            <p:ph type="sldNum" sz="quarter" idx="5"/>
          </p:nvPr>
        </p:nvSpPr>
        <p:spPr/>
        <p:txBody>
          <a:bodyPr/>
          <a:lstStyle/>
          <a:p>
            <a:fld id="{FBDAFF02-B5C4-4C5E-ACE6-132335A645FB}" type="slidenum">
              <a:rPr lang="en-CA" smtClean="0"/>
              <a:t>13</a:t>
            </a:fld>
            <a:endParaRPr lang="en-CA"/>
          </a:p>
        </p:txBody>
      </p:sp>
    </p:spTree>
    <p:extLst>
      <p:ext uri="{BB962C8B-B14F-4D97-AF65-F5344CB8AC3E}">
        <p14:creationId xmlns:p14="http://schemas.microsoft.com/office/powerpoint/2010/main" val="688832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Figure 3:</a:t>
            </a:r>
          </a:p>
        </p:txBody>
      </p:sp>
      <p:sp>
        <p:nvSpPr>
          <p:cNvPr id="4" name="Slide Number Placeholder 3"/>
          <p:cNvSpPr>
            <a:spLocks noGrp="1"/>
          </p:cNvSpPr>
          <p:nvPr>
            <p:ph type="sldNum" sz="quarter" idx="5"/>
          </p:nvPr>
        </p:nvSpPr>
        <p:spPr/>
        <p:txBody>
          <a:bodyPr/>
          <a:lstStyle/>
          <a:p>
            <a:fld id="{FBDAFF02-B5C4-4C5E-ACE6-132335A645FB}" type="slidenum">
              <a:rPr lang="en-CA" smtClean="0"/>
              <a:t>19</a:t>
            </a:fld>
            <a:endParaRPr lang="en-CA"/>
          </a:p>
        </p:txBody>
      </p:sp>
    </p:spTree>
    <p:extLst>
      <p:ext uri="{BB962C8B-B14F-4D97-AF65-F5344CB8AC3E}">
        <p14:creationId xmlns:p14="http://schemas.microsoft.com/office/powerpoint/2010/main" val="3745862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Figure 3:</a:t>
            </a:r>
          </a:p>
        </p:txBody>
      </p:sp>
      <p:sp>
        <p:nvSpPr>
          <p:cNvPr id="4" name="Slide Number Placeholder 3"/>
          <p:cNvSpPr>
            <a:spLocks noGrp="1"/>
          </p:cNvSpPr>
          <p:nvPr>
            <p:ph type="sldNum" sz="quarter" idx="5"/>
          </p:nvPr>
        </p:nvSpPr>
        <p:spPr/>
        <p:txBody>
          <a:bodyPr/>
          <a:lstStyle/>
          <a:p>
            <a:fld id="{FBDAFF02-B5C4-4C5E-ACE6-132335A645FB}" type="slidenum">
              <a:rPr lang="en-CA" smtClean="0"/>
              <a:t>20</a:t>
            </a:fld>
            <a:endParaRPr lang="en-CA"/>
          </a:p>
        </p:txBody>
      </p:sp>
    </p:spTree>
    <p:extLst>
      <p:ext uri="{BB962C8B-B14F-4D97-AF65-F5344CB8AC3E}">
        <p14:creationId xmlns:p14="http://schemas.microsoft.com/office/powerpoint/2010/main" val="1108778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BD171175-47F9-45DB-9BF1-00AF5D803FF3}" type="datetimeFigureOut">
              <a:rPr lang="en-CA" smtClean="0"/>
              <a:t>2024-01-26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1982376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BD171175-47F9-45DB-9BF1-00AF5D803FF3}" type="datetimeFigureOut">
              <a:rPr lang="en-CA" smtClean="0"/>
              <a:t>2024-01-26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1890921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BD171175-47F9-45DB-9BF1-00AF5D803FF3}" type="datetimeFigureOut">
              <a:rPr lang="en-CA" smtClean="0"/>
              <a:t>2024-01-26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319901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BD171175-47F9-45DB-9BF1-00AF5D803FF3}" type="datetimeFigureOut">
              <a:rPr lang="en-CA" smtClean="0"/>
              <a:t>2024-01-26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2639194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D171175-47F9-45DB-9BF1-00AF5D803FF3}" type="datetimeFigureOut">
              <a:rPr lang="en-CA" smtClean="0"/>
              <a:t>2024-01-26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2543280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BD171175-47F9-45DB-9BF1-00AF5D803FF3}" type="datetimeFigureOut">
              <a:rPr lang="en-CA" smtClean="0"/>
              <a:t>2024-01-26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357306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BD171175-47F9-45DB-9BF1-00AF5D803FF3}" type="datetimeFigureOut">
              <a:rPr lang="en-CA" smtClean="0"/>
              <a:t>2024-01-26</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4223776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BD171175-47F9-45DB-9BF1-00AF5D803FF3}" type="datetimeFigureOut">
              <a:rPr lang="en-CA" smtClean="0"/>
              <a:t>2024-01-26</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3601168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171175-47F9-45DB-9BF1-00AF5D803FF3}" type="datetimeFigureOut">
              <a:rPr lang="en-CA" smtClean="0"/>
              <a:t>2024-01-26</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295182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D171175-47F9-45DB-9BF1-00AF5D803FF3}" type="datetimeFigureOut">
              <a:rPr lang="en-CA" smtClean="0"/>
              <a:t>2024-01-26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2075856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D171175-47F9-45DB-9BF1-00AF5D803FF3}" type="datetimeFigureOut">
              <a:rPr lang="en-CA" smtClean="0"/>
              <a:t>2024-01-26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69E9EED8-6974-4934-BB32-2F4665B492D3}" type="slidenum">
              <a:rPr lang="en-CA" smtClean="0"/>
              <a:t>‹#›</a:t>
            </a:fld>
            <a:endParaRPr lang="en-CA"/>
          </a:p>
        </p:txBody>
      </p:sp>
    </p:spTree>
    <p:extLst>
      <p:ext uri="{BB962C8B-B14F-4D97-AF65-F5344CB8AC3E}">
        <p14:creationId xmlns:p14="http://schemas.microsoft.com/office/powerpoint/2010/main" val="26576936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171175-47F9-45DB-9BF1-00AF5D803FF3}" type="datetimeFigureOut">
              <a:rPr lang="en-CA" smtClean="0"/>
              <a:t>2024-01-26</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E9EED8-6974-4934-BB32-2F4665B492D3}" type="slidenum">
              <a:rPr lang="en-CA" smtClean="0"/>
              <a:t>‹#›</a:t>
            </a:fld>
            <a:endParaRPr lang="en-CA"/>
          </a:p>
        </p:txBody>
      </p:sp>
    </p:spTree>
    <p:extLst>
      <p:ext uri="{BB962C8B-B14F-4D97-AF65-F5344CB8AC3E}">
        <p14:creationId xmlns:p14="http://schemas.microsoft.com/office/powerpoint/2010/main" val="23282412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16.png"/><Relationship Id="rId3" Type="http://schemas.microsoft.com/office/2007/relationships/hdphoto" Target="../media/hdphoto2.wdp"/><Relationship Id="rId7" Type="http://schemas.openxmlformats.org/officeDocument/2006/relationships/image" Target="../media/image7.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4.png"/><Relationship Id="rId5" Type="http://schemas.microsoft.com/office/2007/relationships/hdphoto" Target="../media/hdphoto1.wdp"/><Relationship Id="rId15" Type="http://schemas.openxmlformats.org/officeDocument/2006/relationships/image" Target="../media/image18.png"/><Relationship Id="rId10" Type="http://schemas.openxmlformats.org/officeDocument/2006/relationships/image" Target="../media/image13.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7.png"/></Relationships>
</file>

<file path=ppt/slides/_rels/slide1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21.png"/><Relationship Id="rId3" Type="http://schemas.openxmlformats.org/officeDocument/2006/relationships/image" Target="../media/image5.png"/><Relationship Id="rId7" Type="http://schemas.openxmlformats.org/officeDocument/2006/relationships/image" Target="../media/image6.png"/><Relationship Id="rId12"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1.wdp"/><Relationship Id="rId11" Type="http://schemas.openxmlformats.org/officeDocument/2006/relationships/image" Target="../media/image19.png"/><Relationship Id="rId5" Type="http://schemas.openxmlformats.org/officeDocument/2006/relationships/image" Target="../media/image4.png"/><Relationship Id="rId10" Type="http://schemas.openxmlformats.org/officeDocument/2006/relationships/image" Target="../media/image8.png"/><Relationship Id="rId4" Type="http://schemas.microsoft.com/office/2007/relationships/hdphoto" Target="../media/hdphoto2.wdp"/><Relationship Id="rId9" Type="http://schemas.microsoft.com/office/2007/relationships/hdphoto" Target="../media/hdphoto3.wdp"/><Relationship Id="rId14" Type="http://schemas.openxmlformats.org/officeDocument/2006/relationships/image" Target="../media/image22.png"/></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25.png"/><Relationship Id="rId3" Type="http://schemas.openxmlformats.org/officeDocument/2006/relationships/image" Target="../media/image5.png"/><Relationship Id="rId7" Type="http://schemas.openxmlformats.org/officeDocument/2006/relationships/image" Target="../media/image6.png"/><Relationship Id="rId12"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1.wdp"/><Relationship Id="rId11" Type="http://schemas.openxmlformats.org/officeDocument/2006/relationships/image" Target="../media/image23.png"/><Relationship Id="rId5" Type="http://schemas.openxmlformats.org/officeDocument/2006/relationships/image" Target="../media/image4.png"/><Relationship Id="rId10" Type="http://schemas.openxmlformats.org/officeDocument/2006/relationships/image" Target="../media/image8.png"/><Relationship Id="rId4" Type="http://schemas.microsoft.com/office/2007/relationships/hdphoto" Target="../media/hdphoto2.wdp"/><Relationship Id="rId9" Type="http://schemas.microsoft.com/office/2007/relationships/hdphoto" Target="../media/hdphoto3.wdp"/></Relationships>
</file>

<file path=ppt/slides/_rels/slide14.xml.rels><?xml version="1.0" encoding="UTF-8" standalone="yes"?>
<Relationships xmlns="http://schemas.openxmlformats.org/package/2006/relationships"><Relationship Id="rId2" Type="http://schemas.openxmlformats.org/officeDocument/2006/relationships/image" Target="../media/image15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39.png"/><Relationship Id="rId3" Type="http://schemas.microsoft.com/office/2007/relationships/hdphoto" Target="../media/hdphoto1.wdp"/><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 Id="rId9"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51.png"/><Relationship Id="rId18" Type="http://schemas.openxmlformats.org/officeDocument/2006/relationships/image" Target="../media/image28.png"/><Relationship Id="rId3" Type="http://schemas.microsoft.com/office/2007/relationships/hdphoto" Target="../media/hdphoto2.wdp"/><Relationship Id="rId21" Type="http://schemas.microsoft.com/office/2007/relationships/hdphoto" Target="../media/hdphoto6.wdp"/><Relationship Id="rId7" Type="http://schemas.openxmlformats.org/officeDocument/2006/relationships/image" Target="../media/image6.png"/><Relationship Id="rId12" Type="http://schemas.openxmlformats.org/officeDocument/2006/relationships/image" Target="../media/image8.png"/><Relationship Id="rId17" Type="http://schemas.openxmlformats.org/officeDocument/2006/relationships/image" Target="../media/image190.png"/><Relationship Id="rId25" Type="http://schemas.openxmlformats.org/officeDocument/2006/relationships/image" Target="../media/image33.png"/><Relationship Id="rId2" Type="http://schemas.openxmlformats.org/officeDocument/2006/relationships/image" Target="../media/image5.png"/><Relationship Id="rId16" Type="http://schemas.openxmlformats.org/officeDocument/2006/relationships/image" Target="../media/image181.png"/><Relationship Id="rId20" Type="http://schemas.openxmlformats.org/officeDocument/2006/relationships/image" Target="../media/image29.png"/><Relationship Id="rId1" Type="http://schemas.openxmlformats.org/officeDocument/2006/relationships/slideLayout" Target="../slideLayouts/slideLayout2.xml"/><Relationship Id="rId6" Type="http://schemas.microsoft.com/office/2007/relationships/hdphoto" Target="../media/hdphoto4.wdp"/><Relationship Id="rId11" Type="http://schemas.microsoft.com/office/2007/relationships/hdphoto" Target="../media/hdphoto1.wdp"/><Relationship Id="rId24" Type="http://schemas.openxmlformats.org/officeDocument/2006/relationships/image" Target="../media/image32.png"/><Relationship Id="rId5" Type="http://schemas.openxmlformats.org/officeDocument/2006/relationships/image" Target="../media/image27.png"/><Relationship Id="rId15" Type="http://schemas.openxmlformats.org/officeDocument/2006/relationships/image" Target="../media/image171.png"/><Relationship Id="rId23" Type="http://schemas.openxmlformats.org/officeDocument/2006/relationships/image" Target="../media/image31.png"/><Relationship Id="rId10" Type="http://schemas.openxmlformats.org/officeDocument/2006/relationships/image" Target="../media/image4.png"/><Relationship Id="rId19" Type="http://schemas.microsoft.com/office/2007/relationships/hdphoto" Target="../media/hdphoto5.wdp"/><Relationship Id="rId4" Type="http://schemas.openxmlformats.org/officeDocument/2006/relationships/image" Target="../media/image26.png"/><Relationship Id="rId9" Type="http://schemas.microsoft.com/office/2007/relationships/hdphoto" Target="../media/hdphoto3.wdp"/><Relationship Id="rId14" Type="http://schemas.openxmlformats.org/officeDocument/2006/relationships/image" Target="../media/image161.png"/><Relationship Id="rId22" Type="http://schemas.openxmlformats.org/officeDocument/2006/relationships/image" Target="../media/image30.png"/></Relationships>
</file>

<file path=ppt/slides/_rels/slide19.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28.png"/><Relationship Id="rId18" Type="http://schemas.openxmlformats.org/officeDocument/2006/relationships/image" Target="../media/image330.png"/><Relationship Id="rId3" Type="http://schemas.openxmlformats.org/officeDocument/2006/relationships/image" Target="../media/image4.png"/><Relationship Id="rId21" Type="http://schemas.openxmlformats.org/officeDocument/2006/relationships/image" Target="../media/image36.png"/><Relationship Id="rId7" Type="http://schemas.openxmlformats.org/officeDocument/2006/relationships/image" Target="../media/image5.png"/><Relationship Id="rId12" Type="http://schemas.openxmlformats.org/officeDocument/2006/relationships/image" Target="../media/image8.png"/><Relationship Id="rId17" Type="http://schemas.openxmlformats.org/officeDocument/2006/relationships/image" Target="../media/image320.png"/><Relationship Id="rId2" Type="http://schemas.openxmlformats.org/officeDocument/2006/relationships/notesSlide" Target="../notesSlides/notesSlide3.xml"/><Relationship Id="rId16" Type="http://schemas.openxmlformats.org/officeDocument/2006/relationships/image" Target="../media/image310.png"/><Relationship Id="rId20" Type="http://schemas.openxmlformats.org/officeDocument/2006/relationships/image" Target="../media/image35.png"/><Relationship Id="rId1" Type="http://schemas.openxmlformats.org/officeDocument/2006/relationships/slideLayout" Target="../slideLayouts/slideLayout2.xml"/><Relationship Id="rId6" Type="http://schemas.microsoft.com/office/2007/relationships/hdphoto" Target="../media/hdphoto4.wdp"/><Relationship Id="rId11" Type="http://schemas.microsoft.com/office/2007/relationships/hdphoto" Target="../media/hdphoto3.wdp"/><Relationship Id="rId5" Type="http://schemas.openxmlformats.org/officeDocument/2006/relationships/image" Target="../media/image27.png"/><Relationship Id="rId15" Type="http://schemas.openxmlformats.org/officeDocument/2006/relationships/image" Target="../media/image26.png"/><Relationship Id="rId10" Type="http://schemas.openxmlformats.org/officeDocument/2006/relationships/image" Target="../media/image7.png"/><Relationship Id="rId19" Type="http://schemas.openxmlformats.org/officeDocument/2006/relationships/image" Target="../media/image34.png"/><Relationship Id="rId4" Type="http://schemas.microsoft.com/office/2007/relationships/hdphoto" Target="../media/hdphoto1.wdp"/><Relationship Id="rId9" Type="http://schemas.openxmlformats.org/officeDocument/2006/relationships/image" Target="../media/image6.png"/><Relationship Id="rId14" Type="http://schemas.microsoft.com/office/2007/relationships/hdphoto" Target="../media/hdphoto5.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28.png"/><Relationship Id="rId3" Type="http://schemas.openxmlformats.org/officeDocument/2006/relationships/image" Target="../media/image4.png"/><Relationship Id="rId7" Type="http://schemas.openxmlformats.org/officeDocument/2006/relationships/image" Target="../media/image5.png"/><Relationship Id="rId12" Type="http://schemas.openxmlformats.org/officeDocument/2006/relationships/image" Target="../media/image8.png"/><Relationship Id="rId2" Type="http://schemas.openxmlformats.org/officeDocument/2006/relationships/notesSlide" Target="../notesSlides/notesSlide4.xml"/><Relationship Id="rId16" Type="http://schemas.openxmlformats.org/officeDocument/2006/relationships/image" Target="../media/image38.png"/><Relationship Id="rId1" Type="http://schemas.openxmlformats.org/officeDocument/2006/relationships/slideLayout" Target="../slideLayouts/slideLayout2.xml"/><Relationship Id="rId6" Type="http://schemas.microsoft.com/office/2007/relationships/hdphoto" Target="../media/hdphoto4.wdp"/><Relationship Id="rId11" Type="http://schemas.microsoft.com/office/2007/relationships/hdphoto" Target="../media/hdphoto3.wdp"/><Relationship Id="rId5" Type="http://schemas.openxmlformats.org/officeDocument/2006/relationships/image" Target="../media/image27.png"/><Relationship Id="rId15" Type="http://schemas.openxmlformats.org/officeDocument/2006/relationships/image" Target="../media/image26.png"/><Relationship Id="rId10" Type="http://schemas.openxmlformats.org/officeDocument/2006/relationships/image" Target="../media/image7.png"/><Relationship Id="rId4" Type="http://schemas.microsoft.com/office/2007/relationships/hdphoto" Target="../media/hdphoto1.wdp"/><Relationship Id="rId9" Type="http://schemas.openxmlformats.org/officeDocument/2006/relationships/image" Target="../media/image6.png"/><Relationship Id="rId14" Type="http://schemas.microsoft.com/office/2007/relationships/hdphoto" Target="../media/hdphoto5.wdp"/></Relationships>
</file>

<file path=ppt/slides/_rels/slide2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8.png"/><Relationship Id="rId18" Type="http://schemas.openxmlformats.org/officeDocument/2006/relationships/image" Target="../media/image40.png"/><Relationship Id="rId3" Type="http://schemas.openxmlformats.org/officeDocument/2006/relationships/image" Target="../media/image27.png"/><Relationship Id="rId21" Type="http://schemas.openxmlformats.org/officeDocument/2006/relationships/image" Target="../media/image42.png"/><Relationship Id="rId7" Type="http://schemas.openxmlformats.org/officeDocument/2006/relationships/image" Target="../media/image26.png"/><Relationship Id="rId12" Type="http://schemas.microsoft.com/office/2007/relationships/hdphoto" Target="../media/hdphoto1.wdp"/><Relationship Id="rId17" Type="http://schemas.microsoft.com/office/2007/relationships/hdphoto" Target="../media/hdphoto5.wdp"/><Relationship Id="rId2" Type="http://schemas.openxmlformats.org/officeDocument/2006/relationships/image" Target="../media/image40.png"/><Relationship Id="rId16" Type="http://schemas.openxmlformats.org/officeDocument/2006/relationships/image" Target="../media/image28.png"/><Relationship Id="rId20" Type="http://schemas.openxmlformats.org/officeDocument/2006/relationships/image" Target="../media/image41.png"/><Relationship Id="rId1" Type="http://schemas.openxmlformats.org/officeDocument/2006/relationships/slideLayout" Target="../slideLayouts/slideLayout2.xml"/><Relationship Id="rId6" Type="http://schemas.microsoft.com/office/2007/relationships/hdphoto" Target="../media/hdphoto2.wdp"/><Relationship Id="rId11" Type="http://schemas.openxmlformats.org/officeDocument/2006/relationships/image" Target="../media/image4.png"/><Relationship Id="rId5" Type="http://schemas.openxmlformats.org/officeDocument/2006/relationships/image" Target="../media/image5.png"/><Relationship Id="rId15" Type="http://schemas.openxmlformats.org/officeDocument/2006/relationships/image" Target="../media/image42.png"/><Relationship Id="rId23" Type="http://schemas.openxmlformats.org/officeDocument/2006/relationships/image" Target="../media/image33.png"/><Relationship Id="rId10" Type="http://schemas.microsoft.com/office/2007/relationships/hdphoto" Target="../media/hdphoto3.wdp"/><Relationship Id="rId19" Type="http://schemas.microsoft.com/office/2007/relationships/hdphoto" Target="../media/hdphoto6.wdp"/><Relationship Id="rId4" Type="http://schemas.microsoft.com/office/2007/relationships/hdphoto" Target="../media/hdphoto4.wdp"/><Relationship Id="rId9" Type="http://schemas.openxmlformats.org/officeDocument/2006/relationships/image" Target="../media/image7.png"/><Relationship Id="rId14" Type="http://schemas.openxmlformats.org/officeDocument/2006/relationships/image" Target="../media/image41.png"/><Relationship Id="rId22"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13" Type="http://schemas.microsoft.com/office/2007/relationships/hdphoto" Target="../media/hdphoto1.wdp"/><Relationship Id="rId18" Type="http://schemas.openxmlformats.org/officeDocument/2006/relationships/image" Target="../media/image49.png"/><Relationship Id="rId3" Type="http://schemas.microsoft.com/office/2007/relationships/hdphoto" Target="../media/hdphoto2.wdp"/><Relationship Id="rId21" Type="http://schemas.openxmlformats.org/officeDocument/2006/relationships/image" Target="../media/image150.png"/><Relationship Id="rId7" Type="http://schemas.openxmlformats.org/officeDocument/2006/relationships/image" Target="../media/image6.png"/><Relationship Id="rId12" Type="http://schemas.openxmlformats.org/officeDocument/2006/relationships/image" Target="../media/image4.png"/><Relationship Id="rId17" Type="http://schemas.openxmlformats.org/officeDocument/2006/relationships/image" Target="../media/image30.png"/><Relationship Id="rId2" Type="http://schemas.openxmlformats.org/officeDocument/2006/relationships/image" Target="../media/image5.png"/><Relationship Id="rId16" Type="http://schemas.microsoft.com/office/2007/relationships/hdphoto" Target="../media/hdphoto6.wdp"/><Relationship Id="rId20" Type="http://schemas.openxmlformats.org/officeDocument/2006/relationships/image" Target="../media/image140.png"/><Relationship Id="rId1" Type="http://schemas.openxmlformats.org/officeDocument/2006/relationships/slideLayout" Target="../slideLayouts/slideLayout2.xml"/><Relationship Id="rId6" Type="http://schemas.microsoft.com/office/2007/relationships/hdphoto" Target="../media/hdphoto4.wdp"/><Relationship Id="rId11" Type="http://schemas.microsoft.com/office/2007/relationships/hdphoto" Target="../media/hdphoto5.wdp"/><Relationship Id="rId24" Type="http://schemas.openxmlformats.org/officeDocument/2006/relationships/image" Target="../media/image180.png"/><Relationship Id="rId5" Type="http://schemas.openxmlformats.org/officeDocument/2006/relationships/image" Target="../media/image27.png"/><Relationship Id="rId15" Type="http://schemas.openxmlformats.org/officeDocument/2006/relationships/image" Target="../media/image29.png"/><Relationship Id="rId23" Type="http://schemas.openxmlformats.org/officeDocument/2006/relationships/image" Target="../media/image170.png"/><Relationship Id="rId10" Type="http://schemas.openxmlformats.org/officeDocument/2006/relationships/image" Target="../media/image28.png"/><Relationship Id="rId19" Type="http://schemas.microsoft.com/office/2007/relationships/hdphoto" Target="../media/hdphoto7.wdp"/><Relationship Id="rId4" Type="http://schemas.openxmlformats.org/officeDocument/2006/relationships/image" Target="../media/image26.png"/><Relationship Id="rId9" Type="http://schemas.microsoft.com/office/2007/relationships/hdphoto" Target="../media/hdphoto3.wdp"/><Relationship Id="rId14" Type="http://schemas.openxmlformats.org/officeDocument/2006/relationships/image" Target="../media/image8.png"/><Relationship Id="rId22" Type="http://schemas.openxmlformats.org/officeDocument/2006/relationships/image" Target="../media/image160.png"/></Relationships>
</file>

<file path=ppt/slides/_rels/slide25.xml.rels><?xml version="1.0" encoding="UTF-8" standalone="yes"?>
<Relationships xmlns="http://schemas.openxmlformats.org/package/2006/relationships"><Relationship Id="rId2" Type="http://schemas.openxmlformats.org/officeDocument/2006/relationships/image" Target="../media/image50.E791B410"/><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8"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7.png"/><Relationship Id="rId12" Type="http://schemas.openxmlformats.org/officeDocument/2006/relationships/image" Target="../media/image37.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7.png"/><Relationship Id="rId12" Type="http://schemas.openxmlformats.org/officeDocument/2006/relationships/image" Target="../media/image37.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7.png"/><Relationship Id="rId12" Type="http://schemas.openxmlformats.org/officeDocument/2006/relationships/image" Target="../media/image37.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457200"/>
            <a:ext cx="9863046" cy="620486"/>
          </a:xfrm>
        </p:spPr>
        <p:txBody>
          <a:bodyPr>
            <a:normAutofit fontScale="90000"/>
          </a:bodyPr>
          <a:lstStyle/>
          <a:p>
            <a:r>
              <a:rPr lang="en-CA" dirty="0"/>
              <a:t>CCP: Crown Fire Initiation and Crown Stratum Ignition Events </a:t>
            </a:r>
          </a:p>
        </p:txBody>
      </p:sp>
      <p:sp>
        <p:nvSpPr>
          <p:cNvPr id="6" name="Text Placeholder 5"/>
          <p:cNvSpPr>
            <a:spLocks noGrp="1"/>
          </p:cNvSpPr>
          <p:nvPr>
            <p:ph type="body" sz="half" idx="2"/>
          </p:nvPr>
        </p:nvSpPr>
        <p:spPr>
          <a:xfrm>
            <a:off x="708728" y="1186542"/>
            <a:ext cx="11228167" cy="5552188"/>
          </a:xfrm>
        </p:spPr>
        <p:txBody>
          <a:bodyPr>
            <a:normAutofit/>
          </a:bodyPr>
          <a:lstStyle/>
          <a:p>
            <a:pPr marL="285750" indent="-285750">
              <a:buFont typeface="Arial" panose="020B0604020202020204" pitchFamily="34" charset="0"/>
              <a:buChar char="•"/>
            </a:pPr>
            <a:r>
              <a:rPr lang="en-CA" sz="1800" dirty="0"/>
              <a:t>Crown fire initiation is problematic in multi-layered stands</a:t>
            </a:r>
          </a:p>
          <a:p>
            <a:pPr marL="285750" indent="-285750">
              <a:buFont typeface="Arial" panose="020B0604020202020204" pitchFamily="34" charset="0"/>
              <a:buChar char="•"/>
            </a:pPr>
            <a:r>
              <a:rPr lang="en-CA" sz="1800" dirty="0"/>
              <a:t>When understory conifers (or other species) torch off, ignition of upper canopy cohorts is facilitated</a:t>
            </a:r>
          </a:p>
          <a:p>
            <a:pPr marL="285750" indent="-285750">
              <a:buFont typeface="Arial" panose="020B0604020202020204" pitchFamily="34" charset="0"/>
              <a:buChar char="•"/>
            </a:pPr>
            <a:r>
              <a:rPr lang="en-CA" sz="1800" dirty="0"/>
              <a:t>E.g. Van Wagner (1993; discussing </a:t>
            </a:r>
            <a:r>
              <a:rPr lang="en-CA" sz="1800" dirty="0" err="1"/>
              <a:t>Kenshoe</a:t>
            </a:r>
            <a:r>
              <a:rPr lang="en-CA" sz="1800" dirty="0"/>
              <a:t> Lake): </a:t>
            </a:r>
          </a:p>
          <a:p>
            <a:r>
              <a:rPr lang="en-CA" sz="1800" dirty="0"/>
              <a:t>“The mature stand, however, with its distinct black spruce understory, presented a problem. Because the spruce occupied the space below the mature pine crowns, in which crowning began. It contributed 42% of the </a:t>
            </a:r>
            <a:r>
              <a:rPr lang="en-CA" sz="1800" dirty="0" err="1"/>
              <a:t>prefire</a:t>
            </a:r>
            <a:r>
              <a:rPr lang="en-CA" sz="1800" dirty="0"/>
              <a:t> foliage weight and, because very few fires in the mature stand penetrated into the pine canopy, most of the foliage that was actually consumed. However, the theory of Van Wagner (1977) assumes a single uniform crown layer, constant throughout its depth in all properties . For mature pine, a compromise was therefore arranged. First, because the pine canopy played no part in the onset of crowning, ISO (the criterion for it) was based on the spruce understory layer alone. Second, it was assumed that fully active crown fire must depend mainly on the pine canopy above; the spruce understory would be consumed but would lose its direct control over the fire’s behavior. “ …  “Also needed for ISO were values for CBH. The estimated value of CBH in the immature stand was 4 m and for the mature pines themselves, 12 m. But the black spruce understory, on which the onset of crowning depended in the latter, extended irregularly from near the ground to the overhead pine canopy. Based on advice from B.J. Stocks (personal communication), an effective CBH of 2 m was therefore assigned to it. “</a:t>
            </a:r>
          </a:p>
          <a:p>
            <a:endParaRPr lang="en-CA" sz="1800" dirty="0"/>
          </a:p>
        </p:txBody>
      </p:sp>
    </p:spTree>
    <p:extLst>
      <p:ext uri="{BB962C8B-B14F-4D97-AF65-F5344CB8AC3E}">
        <p14:creationId xmlns:p14="http://schemas.microsoft.com/office/powerpoint/2010/main" val="3414417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457200"/>
            <a:ext cx="10359435" cy="620486"/>
          </a:xfrm>
        </p:spPr>
        <p:txBody>
          <a:bodyPr>
            <a:normAutofit/>
          </a:bodyPr>
          <a:lstStyle/>
          <a:p>
            <a:r>
              <a:rPr lang="en-CA" dirty="0"/>
              <a:t>Critical SFC from CEVW1977 &amp; </a:t>
            </a:r>
            <a:r>
              <a:rPr lang="en-CA" dirty="0" err="1"/>
              <a:t>Byram</a:t>
            </a:r>
            <a:r>
              <a:rPr lang="en-CA" dirty="0"/>
              <a:t> 1959</a:t>
            </a:r>
          </a:p>
        </p:txBody>
      </p:sp>
      <mc:AlternateContent xmlns:mc="http://schemas.openxmlformats.org/markup-compatibility/2006" xmlns:a14="http://schemas.microsoft.com/office/drawing/2010/main">
        <mc:Choice Requires="a14">
          <p:sp>
            <p:nvSpPr>
              <p:cNvPr id="6" name="Text Placeholder 5"/>
              <p:cNvSpPr>
                <a:spLocks noGrp="1"/>
              </p:cNvSpPr>
              <p:nvPr>
                <p:ph type="body" sz="half" idx="2"/>
              </p:nvPr>
            </p:nvSpPr>
            <p:spPr>
              <a:xfrm>
                <a:off x="708728" y="975360"/>
                <a:ext cx="11228167" cy="5763370"/>
              </a:xfrm>
            </p:spPr>
            <p:txBody>
              <a:bodyPr>
                <a:normAutofit/>
              </a:bodyPr>
              <a:lstStyle/>
              <a:p>
                <a:endParaRPr lang="en-CA" sz="2400" i="1" dirty="0">
                  <a:latin typeface="Cambria Math" panose="02040503050406030204" pitchFamily="18" charset="0"/>
                </a:endParaRPr>
              </a:p>
              <a:p>
                <a14:m>
                  <m:oMath xmlns:m="http://schemas.openxmlformats.org/officeDocument/2006/math">
                    <m:r>
                      <a:rPr lang="en-CA" sz="2400" i="1">
                        <a:latin typeface="Cambria Math" panose="02040503050406030204" pitchFamily="18" charset="0"/>
                      </a:rPr>
                      <m:t>𝑆𝐹</m:t>
                    </m:r>
                    <m:sSub>
                      <m:sSubPr>
                        <m:ctrlPr>
                          <a:rPr lang="en-CA" sz="2400" i="1">
                            <a:latin typeface="Cambria Math" panose="02040503050406030204" pitchFamily="18" charset="0"/>
                          </a:rPr>
                        </m:ctrlPr>
                      </m:sSubPr>
                      <m:e>
                        <m:r>
                          <a:rPr lang="en-CA" sz="2400" i="1">
                            <a:latin typeface="Cambria Math" panose="02040503050406030204" pitchFamily="18" charset="0"/>
                          </a:rPr>
                          <m:t>𝐶</m:t>
                        </m:r>
                      </m:e>
                      <m:sub>
                        <m:r>
                          <a:rPr lang="en-CA" sz="2400" i="1">
                            <a:latin typeface="Cambria Math" panose="02040503050406030204" pitchFamily="18" charset="0"/>
                          </a:rPr>
                          <m:t>2</m:t>
                        </m:r>
                      </m:sub>
                    </m:sSub>
                    <m:r>
                      <a:rPr lang="en-CA" sz="2400" i="1">
                        <a:latin typeface="Cambria Math" panose="02040503050406030204" pitchFamily="18" charset="0"/>
                      </a:rPr>
                      <m:t>=</m:t>
                    </m:r>
                    <m:sSup>
                      <m:sSupPr>
                        <m:ctrlPr>
                          <a:rPr lang="en-CA" sz="2400" i="1">
                            <a:latin typeface="Cambria Math" panose="02040503050406030204" pitchFamily="18" charset="0"/>
                          </a:rPr>
                        </m:ctrlPr>
                      </m:sSupPr>
                      <m:e>
                        <m:d>
                          <m:dPr>
                            <m:begChr m:val="["/>
                            <m:endChr m:val="]"/>
                            <m:ctrlPr>
                              <a:rPr lang="en-CA" sz="2400" i="1">
                                <a:latin typeface="Cambria Math" panose="02040503050406030204" pitchFamily="18" charset="0"/>
                              </a:rPr>
                            </m:ctrlPr>
                          </m:dPr>
                          <m:e>
                            <m:f>
                              <m:fPr>
                                <m:ctrlPr>
                                  <a:rPr lang="en-CA" sz="2400" i="1">
                                    <a:latin typeface="Cambria Math" panose="02040503050406030204" pitchFamily="18" charset="0"/>
                                  </a:rPr>
                                </m:ctrlPr>
                              </m:fPr>
                              <m:num>
                                <m:sSub>
                                  <m:sSubPr>
                                    <m:ctrlPr>
                                      <a:rPr lang="en-CA" sz="2400" i="1">
                                        <a:latin typeface="Cambria Math" panose="02040503050406030204" pitchFamily="18" charset="0"/>
                                      </a:rPr>
                                    </m:ctrlPr>
                                  </m:sSubPr>
                                  <m:e>
                                    <m:r>
                                      <a:rPr lang="en-CA" sz="2400" i="1">
                                        <a:latin typeface="Cambria Math" panose="02040503050406030204" pitchFamily="18" charset="0"/>
                                      </a:rPr>
                                      <m:t>𝑧</m:t>
                                    </m:r>
                                  </m:e>
                                  <m:sub>
                                    <m:r>
                                      <a:rPr lang="en-CA" sz="2400" i="1">
                                        <a:latin typeface="Cambria Math" panose="02040503050406030204" pitchFamily="18" charset="0"/>
                                      </a:rPr>
                                      <m:t>2</m:t>
                                    </m:r>
                                  </m:sub>
                                </m:sSub>
                              </m:num>
                              <m:den>
                                <m:sSub>
                                  <m:sSubPr>
                                    <m:ctrlPr>
                                      <a:rPr lang="en-CA" sz="2400" i="1">
                                        <a:latin typeface="Cambria Math" panose="02040503050406030204" pitchFamily="18" charset="0"/>
                                      </a:rPr>
                                    </m:ctrlPr>
                                  </m:sSubPr>
                                  <m:e>
                                    <m:r>
                                      <a:rPr lang="en-CA" sz="2400" i="1">
                                        <a:latin typeface="Cambria Math" panose="02040503050406030204" pitchFamily="18" charset="0"/>
                                      </a:rPr>
                                      <m:t>𝑧</m:t>
                                    </m:r>
                                  </m:e>
                                  <m:sub>
                                    <m:r>
                                      <a:rPr lang="en-CA" sz="2400" i="1">
                                        <a:latin typeface="Cambria Math" panose="02040503050406030204" pitchFamily="18" charset="0"/>
                                      </a:rPr>
                                      <m:t>1</m:t>
                                    </m:r>
                                  </m:sub>
                                </m:sSub>
                              </m:den>
                            </m:f>
                          </m:e>
                        </m:d>
                      </m:e>
                      <m:sup>
                        <m:r>
                          <a:rPr lang="en-CA" sz="2400" i="1">
                            <a:latin typeface="Cambria Math" panose="02040503050406030204" pitchFamily="18" charset="0"/>
                          </a:rPr>
                          <m:t>1.5</m:t>
                        </m:r>
                      </m:sup>
                    </m:sSup>
                    <m:r>
                      <a:rPr lang="en-CA" sz="2400" i="1">
                        <a:latin typeface="Cambria Math" panose="02040503050406030204" pitchFamily="18" charset="0"/>
                      </a:rPr>
                      <m:t>∙</m:t>
                    </m:r>
                    <m:r>
                      <a:rPr lang="en-CA" sz="2400" i="1">
                        <a:latin typeface="Cambria Math" panose="02040503050406030204" pitchFamily="18" charset="0"/>
                      </a:rPr>
                      <m:t>𝑆𝐹</m:t>
                    </m:r>
                    <m:sSub>
                      <m:sSubPr>
                        <m:ctrlPr>
                          <a:rPr lang="en-CA" sz="2400" i="1">
                            <a:latin typeface="Cambria Math" panose="02040503050406030204" pitchFamily="18" charset="0"/>
                          </a:rPr>
                        </m:ctrlPr>
                      </m:sSubPr>
                      <m:e>
                        <m:r>
                          <a:rPr lang="en-CA" sz="2400" i="1">
                            <a:latin typeface="Cambria Math" panose="02040503050406030204" pitchFamily="18" charset="0"/>
                          </a:rPr>
                          <m:t>𝐶</m:t>
                        </m:r>
                      </m:e>
                      <m:sub>
                        <m:r>
                          <a:rPr lang="en-CA" sz="2400" i="1">
                            <a:latin typeface="Cambria Math" panose="02040503050406030204" pitchFamily="18" charset="0"/>
                          </a:rPr>
                          <m:t>1</m:t>
                        </m:r>
                      </m:sub>
                    </m:sSub>
                  </m:oMath>
                </a14:m>
                <a:r>
                  <a:rPr lang="en-CA" sz="2400" dirty="0"/>
                  <a:t> </a:t>
                </a:r>
                <a:endParaRPr lang="en-CA" sz="2800" dirty="0"/>
              </a:p>
              <a:p>
                <a:pPr marL="285750" indent="-285750">
                  <a:buFont typeface="Arial" panose="020B0604020202020204" pitchFamily="34" charset="0"/>
                  <a:buChar char="•"/>
                </a:pPr>
                <a:endParaRPr lang="en-CA" sz="2000" dirty="0"/>
              </a:p>
              <a:p>
                <a:pPr marL="285750" indent="-285750">
                  <a:buFont typeface="Arial" panose="020B0604020202020204" pitchFamily="34" charset="0"/>
                  <a:buChar char="•"/>
                </a:pPr>
                <a:r>
                  <a:rPr lang="en-CA" sz="2000" dirty="0"/>
                  <a:t>This is logically consistent when comparing z values , e.g. comparing SFC</a:t>
                </a:r>
                <a:r>
                  <a:rPr lang="en-CA" sz="2000" baseline="-25000" dirty="0"/>
                  <a:t>0</a:t>
                </a:r>
                <a:r>
                  <a:rPr lang="en-CA" sz="2000" dirty="0"/>
                  <a:t> at z=2m and z=5 m:</a:t>
                </a:r>
              </a:p>
              <a:p>
                <a:pPr marL="742950" lvl="1" indent="-285750">
                  <a:buFont typeface="Arial" panose="020B0604020202020204" pitchFamily="34" charset="0"/>
                  <a:buChar char="•"/>
                </a:pPr>
                <a:r>
                  <a:rPr lang="en-CA" sz="1800" dirty="0"/>
                  <a:t>E.g. typical conifer SF conditions: mc=100 %, ROS=4 m/min:</a:t>
                </a:r>
              </a:p>
              <a:p>
                <a:pPr marL="1200150" lvl="2" indent="-285750">
                  <a:buFont typeface="Arial" panose="020B0604020202020204" pitchFamily="34" charset="0"/>
                  <a:buChar char="•"/>
                </a:pPr>
                <a:r>
                  <a:rPr lang="en-CA" sz="1600" dirty="0"/>
                  <a:t> SFC</a:t>
                </a:r>
                <a:r>
                  <a:rPr lang="en-CA" sz="1600" baseline="-25000" dirty="0"/>
                  <a:t>0</a:t>
                </a:r>
                <a:r>
                  <a:rPr lang="en-CA" sz="1600" dirty="0"/>
                  <a:t> = 0.4 kg/m</a:t>
                </a:r>
                <a:r>
                  <a:rPr lang="en-CA" sz="1600" baseline="30000" dirty="0"/>
                  <a:t>2</a:t>
                </a:r>
                <a:r>
                  <a:rPr lang="en-CA" sz="1600" dirty="0"/>
                  <a:t> @ z=2</a:t>
                </a:r>
              </a:p>
              <a:p>
                <a:pPr marL="1200150" lvl="2" indent="-285750">
                  <a:buFont typeface="Arial" panose="020B0604020202020204" pitchFamily="34" charset="0"/>
                  <a:buChar char="•"/>
                </a:pPr>
                <a:r>
                  <a:rPr lang="en-CA" sz="1600" dirty="0"/>
                  <a:t>SFC</a:t>
                </a:r>
                <a:r>
                  <a:rPr lang="en-CA" sz="1600" baseline="-25000" dirty="0"/>
                  <a:t>0</a:t>
                </a:r>
                <a:r>
                  <a:rPr lang="en-CA" sz="1600" dirty="0"/>
                  <a:t> = 1.6 kg/m</a:t>
                </a:r>
                <a:r>
                  <a:rPr lang="en-CA" sz="1600" baseline="30000" dirty="0"/>
                  <a:t>2</a:t>
                </a:r>
                <a:r>
                  <a:rPr lang="en-CA" sz="1600" dirty="0"/>
                  <a:t> @ z=5</a:t>
                </a:r>
                <a:endParaRPr lang="en-CA" sz="1600" baseline="30000" dirty="0"/>
              </a:p>
              <a:p>
                <a:endParaRPr lang="en-CA" sz="2400" dirty="0"/>
              </a:p>
              <a:p>
                <a:pPr marL="285750" indent="-285750">
                  <a:buFont typeface="Arial" panose="020B0604020202020204" pitchFamily="34" charset="0"/>
                  <a:buChar char="•"/>
                </a:pPr>
                <a:r>
                  <a:rPr lang="en-CA" sz="2000" dirty="0"/>
                  <a:t>Note that this is confusing, because elevated fuels means </a:t>
                </a:r>
                <a:r>
                  <a:rPr lang="en-CA" sz="2000" b="1" dirty="0"/>
                  <a:t>smaller</a:t>
                </a:r>
                <a:r>
                  <a:rPr lang="en-CA" sz="2000" dirty="0"/>
                  <a:t> z value, relative to crown; z1 and z2 will depend on which comparison or conversion is being sought</a:t>
                </a:r>
              </a:p>
              <a:p>
                <a:pPr marL="285750" indent="-285750">
                  <a:buFont typeface="Arial" panose="020B0604020202020204" pitchFamily="34" charset="0"/>
                  <a:buChar char="•"/>
                </a:pPr>
                <a:endParaRPr lang="en-CA" sz="2000" dirty="0"/>
              </a:p>
              <a:p>
                <a:pPr marL="285750" indent="-285750">
                  <a:buFont typeface="Arial" panose="020B0604020202020204" pitchFamily="34" charset="0"/>
                  <a:buChar char="•"/>
                </a:pPr>
                <a:r>
                  <a:rPr lang="en-CA" sz="2000" dirty="0"/>
                  <a:t>(I managed to get confused with this at first. There is no issue due to division by zero…)</a:t>
                </a:r>
              </a:p>
              <a:p>
                <a:pPr marL="285750" indent="-285750">
                  <a:buFont typeface="Arial" panose="020B0604020202020204" pitchFamily="34" charset="0"/>
                  <a:buChar char="•"/>
                </a:pPr>
                <a:endParaRPr lang="en-CA" sz="2000" dirty="0"/>
              </a:p>
            </p:txBody>
          </p:sp>
        </mc:Choice>
        <mc:Fallback xmlns="">
          <p:sp>
            <p:nvSpPr>
              <p:cNvPr id="6" name="Text Placeholder 5"/>
              <p:cNvSpPr>
                <a:spLocks noGrp="1" noRot="1" noChangeAspect="1" noMove="1" noResize="1" noEditPoints="1" noAdjustHandles="1" noChangeArrowheads="1" noChangeShapeType="1" noTextEdit="1"/>
              </p:cNvSpPr>
              <p:nvPr>
                <p:ph type="body" sz="half" idx="2"/>
              </p:nvPr>
            </p:nvSpPr>
            <p:spPr>
              <a:xfrm>
                <a:off x="708728" y="975360"/>
                <a:ext cx="11228167" cy="5763370"/>
              </a:xfrm>
              <a:blipFill>
                <a:blip r:embed="rId2"/>
                <a:stretch>
                  <a:fillRect l="-489"/>
                </a:stretch>
              </a:blipFill>
            </p:spPr>
            <p:txBody>
              <a:bodyPr/>
              <a:lstStyle/>
              <a:p>
                <a:r>
                  <a:rPr lang="en-CA">
                    <a:noFill/>
                  </a:rPr>
                  <a:t> </a:t>
                </a:r>
              </a:p>
            </p:txBody>
          </p:sp>
        </mc:Fallback>
      </mc:AlternateContent>
    </p:spTree>
    <p:extLst>
      <p:ext uri="{BB962C8B-B14F-4D97-AF65-F5344CB8AC3E}">
        <p14:creationId xmlns:p14="http://schemas.microsoft.com/office/powerpoint/2010/main" val="21320741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596580" y="-1035499"/>
            <a:ext cx="7595420" cy="7813987"/>
            <a:chOff x="3225833" y="657349"/>
            <a:chExt cx="7596725" cy="5971394"/>
          </a:xfrm>
        </p:grpSpPr>
        <p:pic>
          <p:nvPicPr>
            <p:cNvPr id="14" name="Picture 13"/>
            <p:cNvPicPr>
              <a:picLocks noChangeAspect="1"/>
            </p:cNvPicPr>
            <p:nvPr/>
          </p:nvPicPr>
          <p:blipFill rotWithShape="1">
            <a:blip r:embed="rId2">
              <a:clrChange>
                <a:clrFrom>
                  <a:srgbClr val="FFFFFF"/>
                </a:clrFrom>
                <a:clrTo>
                  <a:srgbClr val="FFFFFF">
                    <a:alpha val="0"/>
                  </a:srgbClr>
                </a:clrTo>
              </a:clrChange>
              <a:biLevel thresh="75000"/>
              <a:extLst>
                <a:ext uri="{BEBA8EAE-BF5A-486C-A8C5-ECC9F3942E4B}">
                  <a14:imgProps xmlns:a14="http://schemas.microsoft.com/office/drawing/2010/main">
                    <a14:imgLayer r:embed="rId3">
                      <a14:imgEffect>
                        <a14:artisticCutout/>
                      </a14:imgEffect>
                    </a14:imgLayer>
                  </a14:imgProps>
                </a:ext>
                <a:ext uri="{28A0092B-C50C-407E-A947-70E740481C1C}">
                  <a14:useLocalDpi xmlns:a14="http://schemas.microsoft.com/office/drawing/2010/main" val="0"/>
                </a:ext>
              </a:extLst>
            </a:blip>
            <a:srcRect t="17607" b="9000"/>
            <a:stretch/>
          </p:blipFill>
          <p:spPr>
            <a:xfrm>
              <a:off x="5090415" y="1035703"/>
              <a:ext cx="4000610" cy="5448844"/>
            </a:xfrm>
            <a:prstGeom prst="rect">
              <a:avLst/>
            </a:prstGeom>
            <a:scene3d>
              <a:camera prst="orthographicFront">
                <a:rot lat="0" lon="18899986" rev="21480000"/>
              </a:camera>
              <a:lightRig rig="threePt" dir="t"/>
            </a:scene3d>
          </p:spPr>
        </p:pic>
        <p:pic>
          <p:nvPicPr>
            <p:cNvPr id="17" name="Picture 16"/>
            <p:cNvPicPr>
              <a:picLocks noChangeAspect="1"/>
            </p:cNvPicPr>
            <p:nvPr/>
          </p:nvPicPr>
          <p:blipFill rotWithShape="1">
            <a:blip r:embed="rId4">
              <a:clrChange>
                <a:clrFrom>
                  <a:srgbClr val="F7F7F7"/>
                </a:clrFrom>
                <a:clrTo>
                  <a:srgbClr val="F7F7F7">
                    <a:alpha val="0"/>
                  </a:srgbClr>
                </a:clrTo>
              </a:clrChange>
              <a:extLst>
                <a:ext uri="{BEBA8EAE-BF5A-486C-A8C5-ECC9F3942E4B}">
                  <a14:imgProps xmlns:a14="http://schemas.microsoft.com/office/drawing/2010/main">
                    <a14:imgLayer r:embed="rId5">
                      <a14:imgEffect>
                        <a14:artisticCutout/>
                      </a14:imgEffect>
                    </a14:imgLayer>
                  </a14:imgProps>
                </a:ext>
                <a:ext uri="{28A0092B-C50C-407E-A947-70E740481C1C}">
                  <a14:useLocalDpi xmlns:a14="http://schemas.microsoft.com/office/drawing/2010/main" val="0"/>
                </a:ext>
              </a:extLst>
            </a:blip>
            <a:srcRect l="21105"/>
            <a:stretch/>
          </p:blipFill>
          <p:spPr>
            <a:xfrm>
              <a:off x="3276599" y="1509433"/>
              <a:ext cx="4402115" cy="5119310"/>
            </a:xfrm>
            <a:prstGeom prst="rect">
              <a:avLst/>
            </a:prstGeom>
          </p:spPr>
        </p:pic>
        <p:pic>
          <p:nvPicPr>
            <p:cNvPr id="19" name="Picture 18"/>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441013" y="879013"/>
              <a:ext cx="1550512" cy="5650988"/>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782868"/>
              <a:ext cx="1721246" cy="4632102"/>
            </a:xfrm>
            <a:prstGeom prst="rect">
              <a:avLst/>
            </a:prstGeom>
          </p:spPr>
        </p:pic>
        <p:pic>
          <p:nvPicPr>
            <p:cNvPr id="20" name="Picture 1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477137" y="657349"/>
              <a:ext cx="2345421" cy="5741294"/>
            </a:xfrm>
            <a:prstGeom prst="rect">
              <a:avLst/>
            </a:prstGeom>
            <a:scene3d>
              <a:camera prst="orthographicFront">
                <a:rot lat="0" lon="11699976" rev="0"/>
              </a:camera>
              <a:lightRig rig="threePt" dir="t"/>
            </a:scene3d>
          </p:spPr>
        </p:pic>
        <p:cxnSp>
          <p:nvCxnSpPr>
            <p:cNvPr id="5" name="Straight Connector 4"/>
            <p:cNvCxnSpPr/>
            <p:nvPr/>
          </p:nvCxnSpPr>
          <p:spPr>
            <a:xfrm>
              <a:off x="10199711" y="4910377"/>
              <a:ext cx="37709" cy="149815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6501607" y="4020882"/>
              <a:ext cx="235301" cy="2377761"/>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5204875" y="4702783"/>
              <a:ext cx="92641" cy="1682642"/>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endCxn id="6" idx="26"/>
            </p:cNvCxnSpPr>
            <p:nvPr/>
          </p:nvCxnSpPr>
          <p:spPr>
            <a:xfrm>
              <a:off x="7674340" y="4887060"/>
              <a:ext cx="6620" cy="1506760"/>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endCxn id="6" idx="30"/>
            </p:cNvCxnSpPr>
            <p:nvPr/>
          </p:nvCxnSpPr>
          <p:spPr>
            <a:xfrm flipH="1">
              <a:off x="7985761" y="4300583"/>
              <a:ext cx="43551" cy="2076741"/>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9807859" y="4387649"/>
              <a:ext cx="149155" cy="2005267"/>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endCxn id="6" idx="47"/>
            </p:cNvCxnSpPr>
            <p:nvPr/>
          </p:nvCxnSpPr>
          <p:spPr>
            <a:xfrm flipH="1">
              <a:off x="9126584" y="4011311"/>
              <a:ext cx="16203" cy="2357765"/>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5441013" y="4312052"/>
              <a:ext cx="120635" cy="2102918"/>
            </a:xfrm>
            <a:prstGeom prst="line">
              <a:avLst/>
            </a:prstGeom>
            <a:ln w="349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endCxn id="6" idx="7"/>
            </p:cNvCxnSpPr>
            <p:nvPr/>
          </p:nvCxnSpPr>
          <p:spPr>
            <a:xfrm>
              <a:off x="4105434" y="3616840"/>
              <a:ext cx="92097" cy="286770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060089" y="4074168"/>
              <a:ext cx="4369" cy="231874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570514" y="6315465"/>
              <a:ext cx="7201989" cy="169082"/>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8" name="Straight Connector 7"/>
            <p:cNvCxnSpPr/>
            <p:nvPr/>
          </p:nvCxnSpPr>
          <p:spPr>
            <a:xfrm>
              <a:off x="3225833" y="5490385"/>
              <a:ext cx="7191727" cy="506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6" idx="19"/>
            </p:cNvCxnSpPr>
            <p:nvPr/>
          </p:nvCxnSpPr>
          <p:spPr>
            <a:xfrm flipH="1">
              <a:off x="7323909" y="4647743"/>
              <a:ext cx="85041" cy="1803813"/>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0" name="TextBox 29"/>
              <p:cNvSpPr txBox="1"/>
              <p:nvPr/>
            </p:nvSpPr>
            <p:spPr>
              <a:xfrm>
                <a:off x="2300788" y="4314708"/>
                <a:ext cx="463588"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𝑎</m:t>
                              </m:r>
                            </m:sub>
                          </m:sSub>
                        </m:e>
                      </m:acc>
                    </m:oMath>
                  </m:oMathPara>
                </a14:m>
                <a:endParaRPr lang="en-CA" dirty="0"/>
              </a:p>
            </p:txBody>
          </p:sp>
        </mc:Choice>
        <mc:Fallback xmlns="">
          <p:sp>
            <p:nvSpPr>
              <p:cNvPr id="30" name="TextBox 29"/>
              <p:cNvSpPr txBox="1">
                <a:spLocks noRot="1" noChangeAspect="1" noMove="1" noResize="1" noEditPoints="1" noAdjustHandles="1" noChangeArrowheads="1" noChangeShapeType="1" noTextEdit="1"/>
              </p:cNvSpPr>
              <p:nvPr/>
            </p:nvSpPr>
            <p:spPr>
              <a:xfrm>
                <a:off x="2300788" y="4314708"/>
                <a:ext cx="463588" cy="369332"/>
              </a:xfrm>
              <a:prstGeom prst="rect">
                <a:avLst/>
              </a:prstGeom>
              <a:blipFill>
                <a:blip r:embed="rId10"/>
                <a:stretch>
                  <a:fillRect/>
                </a:stretch>
              </a:blipFill>
            </p:spPr>
            <p:txBody>
              <a:bodyPr/>
              <a:lstStyle/>
              <a:p>
                <a:r>
                  <a:rPr lang="en-CA">
                    <a:noFill/>
                  </a:rPr>
                  <a:t> </a:t>
                </a:r>
              </a:p>
            </p:txBody>
          </p:sp>
        </mc:Fallback>
      </mc:AlternateContent>
      <p:sp>
        <p:nvSpPr>
          <p:cNvPr id="11" name="Up-Down Arrow 10"/>
          <p:cNvSpPr/>
          <p:nvPr/>
        </p:nvSpPr>
        <p:spPr>
          <a:xfrm>
            <a:off x="2751279" y="3534259"/>
            <a:ext cx="108453" cy="303274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13" name="TextBox 12"/>
              <p:cNvSpPr txBox="1"/>
              <p:nvPr/>
            </p:nvSpPr>
            <p:spPr>
              <a:xfrm>
                <a:off x="3903879" y="5086505"/>
                <a:ext cx="780470" cy="375487"/>
              </a:xfrm>
              <a:prstGeom prst="rect">
                <a:avLst/>
              </a:prstGeom>
              <a:noFill/>
            </p:spPr>
            <p:txBody>
              <a:bodyPr wrap="none" rtlCol="0">
                <a:spAutoFit/>
              </a:bodyPr>
              <a:lstStyle/>
              <a:p>
                <a14:m>
                  <m:oMath xmlns:m="http://schemas.openxmlformats.org/officeDocument/2006/math">
                    <m:acc>
                      <m:accPr>
                        <m:chr m:val="̅"/>
                        <m:ctrlPr>
                          <a:rPr lang="en-CA" i="1" smtClean="0">
                            <a:latin typeface="Cambria Math" panose="02040503050406030204" pitchFamily="18" charset="0"/>
                          </a:rPr>
                        </m:ctrlPr>
                      </m:accPr>
                      <m:e>
                        <m:sSub>
                          <m:sSubPr>
                            <m:ctrlPr>
                              <a:rPr lang="en-CA" i="1">
                                <a:latin typeface="Cambria Math" panose="02040503050406030204" pitchFamily="18" charset="0"/>
                              </a:rPr>
                            </m:ctrlPr>
                          </m:sSubPr>
                          <m:e>
                            <m:r>
                              <a:rPr lang="en-CA" b="0" i="1" smtClean="0">
                                <a:latin typeface="Cambria Math" panose="02040503050406030204" pitchFamily="18" charset="0"/>
                              </a:rPr>
                              <m:t>𝐻</m:t>
                            </m:r>
                          </m:e>
                          <m:sub>
                            <m:r>
                              <a:rPr lang="en-CA" i="1">
                                <a:latin typeface="Cambria Math" panose="02040503050406030204" pitchFamily="18" charset="0"/>
                              </a:rPr>
                              <m:t>𝑠</m:t>
                            </m:r>
                          </m:sub>
                        </m:sSub>
                        <m:r>
                          <a:rPr lang="en-CA" b="0" i="1" smtClean="0">
                            <a:latin typeface="Cambria Math" panose="02040503050406030204" pitchFamily="18" charset="0"/>
                          </a:rPr>
                          <m:t>/</m:t>
                        </m:r>
                        <m:r>
                          <a:rPr lang="en-CA" b="0" i="1" smtClean="0">
                            <a:latin typeface="Cambria Math" panose="02040503050406030204" pitchFamily="18" charset="0"/>
                          </a:rPr>
                          <m:t>2</m:t>
                        </m:r>
                      </m:e>
                    </m:acc>
                  </m:oMath>
                </a14:m>
                <a:r>
                  <a:rPr lang="en-CA" dirty="0"/>
                  <a:t> </a:t>
                </a:r>
                <a14:m>
                  <m:oMath xmlns:m="http://schemas.openxmlformats.org/officeDocument/2006/math">
                    <m:r>
                      <a:rPr lang="en-CA" b="0" i="0" smtClean="0">
                        <a:latin typeface="Cambria Math" panose="02040503050406030204" pitchFamily="18" charset="0"/>
                      </a:rPr>
                      <m:t> </m:t>
                    </m:r>
                  </m:oMath>
                </a14:m>
                <a:endParaRPr lang="en-CA" dirty="0"/>
              </a:p>
            </p:txBody>
          </p:sp>
        </mc:Choice>
        <mc:Fallback xmlns="">
          <p:sp>
            <p:nvSpPr>
              <p:cNvPr id="13" name="TextBox 12"/>
              <p:cNvSpPr txBox="1">
                <a:spLocks noRot="1" noChangeAspect="1" noMove="1" noResize="1" noEditPoints="1" noAdjustHandles="1" noChangeArrowheads="1" noChangeShapeType="1" noTextEdit="1"/>
              </p:cNvSpPr>
              <p:nvPr/>
            </p:nvSpPr>
            <p:spPr>
              <a:xfrm>
                <a:off x="3903879" y="5086505"/>
                <a:ext cx="780470" cy="375487"/>
              </a:xfrm>
              <a:prstGeom prst="rect">
                <a:avLst/>
              </a:prstGeom>
              <a:blipFill>
                <a:blip r:embed="rId11"/>
                <a:stretch>
                  <a:fillRect b="-12903"/>
                </a:stretch>
              </a:blipFill>
            </p:spPr>
            <p:txBody>
              <a:bodyPr/>
              <a:lstStyle/>
              <a:p>
                <a:r>
                  <a:rPr lang="en-CA">
                    <a:noFill/>
                  </a:rPr>
                  <a:t> </a:t>
                </a:r>
              </a:p>
            </p:txBody>
          </p:sp>
        </mc:Fallback>
      </mc:AlternateContent>
      <p:sp>
        <p:nvSpPr>
          <p:cNvPr id="35" name="Up-Down Arrow 34"/>
          <p:cNvSpPr/>
          <p:nvPr/>
        </p:nvSpPr>
        <p:spPr>
          <a:xfrm>
            <a:off x="4936372" y="3534259"/>
            <a:ext cx="89393" cy="1754608"/>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Minus 1"/>
          <p:cNvSpPr/>
          <p:nvPr/>
        </p:nvSpPr>
        <p:spPr>
          <a:xfrm>
            <a:off x="104299" y="3362391"/>
            <a:ext cx="13507198" cy="339719"/>
          </a:xfrm>
          <a:prstGeom prst="mathMinus">
            <a:avLst>
              <a:gd name="adj1"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32" name="Straight Connector 31"/>
          <p:cNvCxnSpPr/>
          <p:nvPr/>
        </p:nvCxnSpPr>
        <p:spPr>
          <a:xfrm>
            <a:off x="4713120" y="4186211"/>
            <a:ext cx="7190492" cy="662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6925728" y="4294094"/>
            <a:ext cx="48813" cy="2157746"/>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6" idx="18"/>
          </p:cNvCxnSpPr>
          <p:nvPr/>
        </p:nvCxnSpPr>
        <p:spPr>
          <a:xfrm flipH="1">
            <a:off x="8563346" y="4172712"/>
            <a:ext cx="57276" cy="2390103"/>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835169" y="4364724"/>
            <a:ext cx="643" cy="2099721"/>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endCxn id="6" idx="28"/>
          </p:cNvCxnSpPr>
          <p:nvPr/>
        </p:nvCxnSpPr>
        <p:spPr>
          <a:xfrm>
            <a:off x="9252169" y="4014319"/>
            <a:ext cx="25157" cy="2445963"/>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endCxn id="6" idx="36"/>
          </p:cNvCxnSpPr>
          <p:nvPr/>
        </p:nvCxnSpPr>
        <p:spPr>
          <a:xfrm flipH="1">
            <a:off x="9608195" y="3962337"/>
            <a:ext cx="17978" cy="244937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8" name="TextBox 57"/>
              <p:cNvSpPr txBox="1"/>
              <p:nvPr/>
            </p:nvSpPr>
            <p:spPr>
              <a:xfrm>
                <a:off x="1886575" y="666178"/>
                <a:ext cx="1789464" cy="1489639"/>
              </a:xfrm>
              <a:prstGeom prst="rect">
                <a:avLst/>
              </a:prstGeom>
              <a:noFill/>
            </p:spPr>
            <p:txBody>
              <a:bodyPr wrap="none" rtlCol="0">
                <a:spAutoFit/>
              </a:bodyPr>
              <a:lstStyle/>
              <a:p>
                <a14:m>
                  <m:oMath xmlns:m="http://schemas.openxmlformats.org/officeDocument/2006/math">
                    <m:acc>
                      <m:accPr>
                        <m:chr m:val="̅"/>
                        <m:ctrlPr>
                          <a:rPr lang="en-CA" i="1" smtClean="0">
                            <a:latin typeface="Cambria Math" panose="02040503050406030204" pitchFamily="18" charset="0"/>
                          </a:rPr>
                        </m:ctrlPr>
                      </m:accPr>
                      <m:e>
                        <m:sSub>
                          <m:sSubPr>
                            <m:ctrlPr>
                              <a:rPr lang="en-CA" i="1">
                                <a:latin typeface="Cambria Math" panose="02040503050406030204" pitchFamily="18" charset="0"/>
                              </a:rPr>
                            </m:ctrlPr>
                          </m:sSubPr>
                          <m:e>
                            <m:r>
                              <a:rPr lang="en-CA" b="0" i="1" smtClean="0">
                                <a:latin typeface="Cambria Math" panose="02040503050406030204" pitchFamily="18" charset="0"/>
                              </a:rPr>
                              <m:t>𝐻</m:t>
                            </m:r>
                          </m:e>
                          <m:sub>
                            <m:r>
                              <a:rPr lang="en-CA" i="1">
                                <a:latin typeface="Cambria Math" panose="02040503050406030204" pitchFamily="18" charset="0"/>
                              </a:rPr>
                              <m:t>𝑠</m:t>
                            </m:r>
                          </m:sub>
                        </m:sSub>
                        <m:r>
                          <a:rPr lang="en-CA" b="0" i="1" smtClean="0">
                            <a:latin typeface="Cambria Math" panose="02040503050406030204" pitchFamily="18" charset="0"/>
                          </a:rPr>
                          <m:t>/</m:t>
                        </m:r>
                        <m:r>
                          <a:rPr lang="en-CA" b="0" i="1" smtClean="0">
                            <a:latin typeface="Cambria Math" panose="02040503050406030204" pitchFamily="18" charset="0"/>
                          </a:rPr>
                          <m:t>2</m:t>
                        </m:r>
                      </m:e>
                    </m:acc>
                  </m:oMath>
                </a14:m>
                <a:r>
                  <a:rPr lang="en-CA" dirty="0"/>
                  <a:t> = 3.47/2</a:t>
                </a:r>
              </a:p>
              <a:p>
                <a:r>
                  <a:rPr lang="en-CA" dirty="0"/>
                  <a:t>          = 1.73</a:t>
                </a:r>
              </a:p>
              <a:p>
                <a:endParaRPr lang="en-CA" dirty="0"/>
              </a:p>
              <a:p>
                <a:pPr/>
                <a14:m>
                  <m:oMathPara xmlns:m="http://schemas.openxmlformats.org/officeDocument/2006/math">
                    <m:oMathParaPr>
                      <m:jc m:val="centerGroup"/>
                    </m:oMathParaPr>
                    <m:oMath xmlns:m="http://schemas.openxmlformats.org/officeDocument/2006/math">
                      <m:acc>
                        <m:accPr>
                          <m:chr m:val="̅"/>
                          <m:ctrlPr>
                            <a:rPr lang="en-CA" i="1">
                              <a:latin typeface="Cambria Math" panose="02040503050406030204" pitchFamily="18" charset="0"/>
                            </a:rPr>
                          </m:ctrlPr>
                        </m:accPr>
                        <m:e>
                          <m:sSub>
                            <m:sSubPr>
                              <m:ctrlPr>
                                <a:rPr lang="en-CA" i="1">
                                  <a:latin typeface="Cambria Math" panose="02040503050406030204" pitchFamily="18" charset="0"/>
                                </a:rPr>
                              </m:ctrlPr>
                            </m:sSubPr>
                            <m:e>
                              <m:r>
                                <a:rPr lang="en-CA" b="0" i="1" smtClean="0">
                                  <a:latin typeface="Cambria Math" panose="02040503050406030204" pitchFamily="18" charset="0"/>
                                </a:rPr>
                                <m:t>𝑧</m:t>
                              </m:r>
                            </m:e>
                            <m:sub>
                              <m:r>
                                <a:rPr lang="en-CA" i="1">
                                  <a:latin typeface="Cambria Math" panose="02040503050406030204" pitchFamily="18" charset="0"/>
                                </a:rPr>
                                <m:t>𝑠</m:t>
                              </m:r>
                            </m:sub>
                          </m:sSub>
                        </m:e>
                      </m:acc>
                      <m:r>
                        <a:rPr lang="en-CA" b="0" i="0" smtClean="0">
                          <a:latin typeface="Cambria Math" panose="02040503050406030204" pitchFamily="18" charset="0"/>
                        </a:rPr>
                        <m:t>=</m:t>
                      </m:r>
                      <m:acc>
                        <m:accPr>
                          <m:chr m:val="̅"/>
                          <m:ctrlPr>
                            <a:rPr lang="en-CA" i="1">
                              <a:latin typeface="Cambria Math" panose="02040503050406030204" pitchFamily="18" charset="0"/>
                            </a:rPr>
                          </m:ctrlPr>
                        </m:accPr>
                        <m:e>
                          <m:sSub>
                            <m:sSubPr>
                              <m:ctrlPr>
                                <a:rPr lang="en-CA" i="1">
                                  <a:latin typeface="Cambria Math" panose="02040503050406030204" pitchFamily="18" charset="0"/>
                                </a:rPr>
                              </m:ctrlPr>
                            </m:sSubPr>
                            <m:e>
                              <m:r>
                                <a:rPr lang="en-CA" i="1">
                                  <a:latin typeface="Cambria Math" panose="02040503050406030204" pitchFamily="18" charset="0"/>
                                </a:rPr>
                                <m:t>𝑧</m:t>
                              </m:r>
                            </m:e>
                            <m:sub>
                              <m:r>
                                <a:rPr lang="en-CA" b="0" i="1" smtClean="0">
                                  <a:latin typeface="Cambria Math" panose="02040503050406030204" pitchFamily="18" charset="0"/>
                                </a:rPr>
                                <m:t>𝑎</m:t>
                              </m:r>
                            </m:sub>
                          </m:sSub>
                        </m:e>
                      </m:acc>
                      <m:r>
                        <a:rPr lang="en-CA" b="0" i="1" smtClean="0">
                          <a:latin typeface="Cambria Math" panose="02040503050406030204" pitchFamily="18" charset="0"/>
                        </a:rPr>
                        <m:t>−</m:t>
                      </m:r>
                      <m:acc>
                        <m:accPr>
                          <m:chr m:val="̅"/>
                          <m:ctrlPr>
                            <a:rPr lang="en-CA" i="1">
                              <a:latin typeface="Cambria Math" panose="02040503050406030204" pitchFamily="18" charset="0"/>
                            </a:rPr>
                          </m:ctrlPr>
                        </m:accPr>
                        <m:e>
                          <m:sSub>
                            <m:sSubPr>
                              <m:ctrlPr>
                                <a:rPr lang="en-CA" i="1">
                                  <a:latin typeface="Cambria Math" panose="02040503050406030204" pitchFamily="18" charset="0"/>
                                </a:rPr>
                              </m:ctrlPr>
                            </m:sSubPr>
                            <m:e>
                              <m:r>
                                <a:rPr lang="en-CA" i="1">
                                  <a:latin typeface="Cambria Math" panose="02040503050406030204" pitchFamily="18" charset="0"/>
                                </a:rPr>
                                <m:t>𝐻</m:t>
                              </m:r>
                            </m:e>
                            <m:sub>
                              <m:r>
                                <a:rPr lang="en-CA" i="1">
                                  <a:latin typeface="Cambria Math" panose="02040503050406030204" pitchFamily="18" charset="0"/>
                                </a:rPr>
                                <m:t>𝑠</m:t>
                              </m:r>
                            </m:sub>
                          </m:sSub>
                          <m:r>
                            <a:rPr lang="en-CA" i="1">
                              <a:latin typeface="Cambria Math" panose="02040503050406030204" pitchFamily="18" charset="0"/>
                            </a:rPr>
                            <m:t>/</m:t>
                          </m:r>
                          <m:r>
                            <a:rPr lang="en-CA" i="1">
                              <a:latin typeface="Cambria Math" panose="02040503050406030204" pitchFamily="18" charset="0"/>
                            </a:rPr>
                            <m:t>2</m:t>
                          </m:r>
                        </m:e>
                      </m:acc>
                    </m:oMath>
                  </m:oMathPara>
                </a14:m>
                <a:endParaRPr lang="en-CA" dirty="0"/>
              </a:p>
              <a:p>
                <a:r>
                  <a:rPr lang="en-CA" dirty="0"/>
                  <a:t> </a:t>
                </a:r>
                <a14:m>
                  <m:oMath xmlns:m="http://schemas.openxmlformats.org/officeDocument/2006/math">
                    <m:r>
                      <a:rPr lang="en-CA" b="0" i="0" smtClean="0">
                        <a:latin typeface="Cambria Math" panose="02040503050406030204" pitchFamily="18" charset="0"/>
                      </a:rPr>
                      <m:t>     </m:t>
                    </m:r>
                    <m:r>
                      <a:rPr lang="en-CA">
                        <a:latin typeface="Cambria Math" panose="02040503050406030204" pitchFamily="18" charset="0"/>
                      </a:rPr>
                      <m:t>=</m:t>
                    </m:r>
                    <m:r>
                      <a:rPr lang="en-CA" b="0" i="0" smtClean="0">
                        <a:latin typeface="Cambria Math" panose="02040503050406030204" pitchFamily="18" charset="0"/>
                      </a:rPr>
                      <m:t> </m:t>
                    </m:r>
                  </m:oMath>
                </a14:m>
                <a:r>
                  <a:rPr lang="en-CA" dirty="0"/>
                  <a:t>2.63</a:t>
                </a:r>
              </a:p>
            </p:txBody>
          </p:sp>
        </mc:Choice>
        <mc:Fallback xmlns="">
          <p:sp>
            <p:nvSpPr>
              <p:cNvPr id="58" name="TextBox 57"/>
              <p:cNvSpPr txBox="1">
                <a:spLocks noRot="1" noChangeAspect="1" noMove="1" noResize="1" noEditPoints="1" noAdjustHandles="1" noChangeArrowheads="1" noChangeShapeType="1" noTextEdit="1"/>
              </p:cNvSpPr>
              <p:nvPr/>
            </p:nvSpPr>
            <p:spPr>
              <a:xfrm>
                <a:off x="1886575" y="666178"/>
                <a:ext cx="1789464" cy="1489639"/>
              </a:xfrm>
              <a:prstGeom prst="rect">
                <a:avLst/>
              </a:prstGeom>
              <a:blipFill>
                <a:blip r:embed="rId12"/>
                <a:stretch>
                  <a:fillRect t="-1633" b="-5306"/>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59" name="TextBox 58"/>
              <p:cNvSpPr txBox="1"/>
              <p:nvPr/>
            </p:nvSpPr>
            <p:spPr>
              <a:xfrm>
                <a:off x="3241429" y="4536980"/>
                <a:ext cx="1799916" cy="652486"/>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a:latin typeface="Cambria Math" panose="02040503050406030204" pitchFamily="18" charset="0"/>
                            </a:rPr>
                          </m:ctrlPr>
                        </m:accPr>
                        <m:e>
                          <m:sSub>
                            <m:sSubPr>
                              <m:ctrlPr>
                                <a:rPr lang="en-CA" i="1">
                                  <a:latin typeface="Cambria Math" panose="02040503050406030204" pitchFamily="18" charset="0"/>
                                </a:rPr>
                              </m:ctrlPr>
                            </m:sSubPr>
                            <m:e>
                              <m:r>
                                <a:rPr lang="en-CA" b="0" i="1" smtClean="0">
                                  <a:latin typeface="Cambria Math" panose="02040503050406030204" pitchFamily="18" charset="0"/>
                                </a:rPr>
                                <m:t>𝑧</m:t>
                              </m:r>
                            </m:e>
                            <m:sub>
                              <m:r>
                                <a:rPr lang="en-CA" i="1">
                                  <a:latin typeface="Cambria Math" panose="02040503050406030204" pitchFamily="18" charset="0"/>
                                </a:rPr>
                                <m:t>𝑠</m:t>
                              </m:r>
                            </m:sub>
                          </m:sSub>
                        </m:e>
                      </m:acc>
                      <m:r>
                        <a:rPr lang="en-CA" b="0" i="0" smtClean="0">
                          <a:latin typeface="Cambria Math" panose="02040503050406030204" pitchFamily="18" charset="0"/>
                        </a:rPr>
                        <m:t>=</m:t>
                      </m:r>
                      <m:acc>
                        <m:accPr>
                          <m:chr m:val="̅"/>
                          <m:ctrlPr>
                            <a:rPr lang="en-CA" i="1">
                              <a:latin typeface="Cambria Math" panose="02040503050406030204" pitchFamily="18" charset="0"/>
                            </a:rPr>
                          </m:ctrlPr>
                        </m:accPr>
                        <m:e>
                          <m:sSub>
                            <m:sSubPr>
                              <m:ctrlPr>
                                <a:rPr lang="en-CA" i="1">
                                  <a:latin typeface="Cambria Math" panose="02040503050406030204" pitchFamily="18" charset="0"/>
                                </a:rPr>
                              </m:ctrlPr>
                            </m:sSubPr>
                            <m:e>
                              <m:r>
                                <a:rPr lang="en-CA" i="1">
                                  <a:latin typeface="Cambria Math" panose="02040503050406030204" pitchFamily="18" charset="0"/>
                                </a:rPr>
                                <m:t>𝑧</m:t>
                              </m:r>
                            </m:e>
                            <m:sub>
                              <m:r>
                                <a:rPr lang="en-CA" b="0" i="1" smtClean="0">
                                  <a:latin typeface="Cambria Math" panose="02040503050406030204" pitchFamily="18" charset="0"/>
                                </a:rPr>
                                <m:t>𝑎</m:t>
                              </m:r>
                            </m:sub>
                          </m:sSub>
                        </m:e>
                      </m:acc>
                      <m:r>
                        <a:rPr lang="en-CA" b="0" i="1" smtClean="0">
                          <a:latin typeface="Cambria Math" panose="02040503050406030204" pitchFamily="18" charset="0"/>
                        </a:rPr>
                        <m:t>−</m:t>
                      </m:r>
                      <m:acc>
                        <m:accPr>
                          <m:chr m:val="̅"/>
                          <m:ctrlPr>
                            <a:rPr lang="en-CA" i="1">
                              <a:latin typeface="Cambria Math" panose="02040503050406030204" pitchFamily="18" charset="0"/>
                            </a:rPr>
                          </m:ctrlPr>
                        </m:accPr>
                        <m:e>
                          <m:sSub>
                            <m:sSubPr>
                              <m:ctrlPr>
                                <a:rPr lang="en-CA" i="1">
                                  <a:latin typeface="Cambria Math" panose="02040503050406030204" pitchFamily="18" charset="0"/>
                                </a:rPr>
                              </m:ctrlPr>
                            </m:sSubPr>
                            <m:e>
                              <m:r>
                                <a:rPr lang="en-CA" i="1">
                                  <a:latin typeface="Cambria Math" panose="02040503050406030204" pitchFamily="18" charset="0"/>
                                </a:rPr>
                                <m:t>𝐻</m:t>
                              </m:r>
                            </m:e>
                            <m:sub>
                              <m:r>
                                <a:rPr lang="en-CA" i="1">
                                  <a:latin typeface="Cambria Math" panose="02040503050406030204" pitchFamily="18" charset="0"/>
                                </a:rPr>
                                <m:t>𝑠</m:t>
                              </m:r>
                            </m:sub>
                          </m:sSub>
                          <m:r>
                            <a:rPr lang="en-CA" i="1">
                              <a:latin typeface="Cambria Math" panose="02040503050406030204" pitchFamily="18" charset="0"/>
                            </a:rPr>
                            <m:t>/</m:t>
                          </m:r>
                          <m:r>
                            <a:rPr lang="en-CA" i="1">
                              <a:latin typeface="Cambria Math" panose="02040503050406030204" pitchFamily="18" charset="0"/>
                            </a:rPr>
                            <m:t>2</m:t>
                          </m:r>
                        </m:e>
                      </m:acc>
                    </m:oMath>
                  </m:oMathPara>
                </a14:m>
                <a:endParaRPr lang="en-CA" dirty="0"/>
              </a:p>
              <a:p>
                <a:r>
                  <a:rPr lang="en-CA" dirty="0"/>
                  <a:t> </a:t>
                </a:r>
                <a14:m>
                  <m:oMath xmlns:m="http://schemas.openxmlformats.org/officeDocument/2006/math">
                    <m:r>
                      <a:rPr lang="en-CA" b="0" i="0" smtClean="0">
                        <a:latin typeface="Cambria Math" panose="02040503050406030204" pitchFamily="18" charset="0"/>
                      </a:rPr>
                      <m:t>     </m:t>
                    </m:r>
                  </m:oMath>
                </a14:m>
                <a:endParaRPr lang="en-CA" dirty="0"/>
              </a:p>
            </p:txBody>
          </p:sp>
        </mc:Choice>
        <mc:Fallback xmlns="">
          <p:sp>
            <p:nvSpPr>
              <p:cNvPr id="59" name="TextBox 58"/>
              <p:cNvSpPr txBox="1">
                <a:spLocks noRot="1" noChangeAspect="1" noMove="1" noResize="1" noEditPoints="1" noAdjustHandles="1" noChangeArrowheads="1" noChangeShapeType="1" noTextEdit="1"/>
              </p:cNvSpPr>
              <p:nvPr/>
            </p:nvSpPr>
            <p:spPr>
              <a:xfrm>
                <a:off x="3241429" y="4536980"/>
                <a:ext cx="1799916" cy="652486"/>
              </a:xfrm>
              <a:prstGeom prst="rect">
                <a:avLst/>
              </a:prstGeom>
              <a:blipFill>
                <a:blip r:embed="rId13"/>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60" name="TextBox 59"/>
              <p:cNvSpPr txBox="1"/>
              <p:nvPr/>
            </p:nvSpPr>
            <p:spPr>
              <a:xfrm>
                <a:off x="4332063" y="3964679"/>
                <a:ext cx="538417" cy="369332"/>
              </a:xfrm>
              <a:prstGeom prst="rect">
                <a:avLst/>
              </a:prstGeom>
              <a:noFill/>
            </p:spPr>
            <p:txBody>
              <a:bodyPr wrap="none" rtlCol="0">
                <a:spAutoFit/>
              </a:bodyPr>
              <a:lstStyle/>
              <a:p>
                <a14:m>
                  <m:oMath xmlns:m="http://schemas.openxmlformats.org/officeDocument/2006/math">
                    <m:acc>
                      <m:accPr>
                        <m:chr m:val="̅"/>
                        <m:ctrlPr>
                          <a:rPr lang="en-CA" i="1" smtClean="0">
                            <a:latin typeface="Cambria Math" panose="02040503050406030204" pitchFamily="18" charset="0"/>
                          </a:rPr>
                        </m:ctrlPr>
                      </m:accPr>
                      <m:e>
                        <m:sSub>
                          <m:sSubPr>
                            <m:ctrlPr>
                              <a:rPr lang="en-CA" i="1">
                                <a:latin typeface="Cambria Math" panose="02040503050406030204" pitchFamily="18" charset="0"/>
                              </a:rPr>
                            </m:ctrlPr>
                          </m:sSubPr>
                          <m:e>
                            <m:r>
                              <a:rPr lang="en-CA" b="0" i="1" smtClean="0">
                                <a:latin typeface="Cambria Math" panose="02040503050406030204" pitchFamily="18" charset="0"/>
                              </a:rPr>
                              <m:t>𝐻</m:t>
                            </m:r>
                          </m:e>
                          <m:sub>
                            <m:r>
                              <a:rPr lang="en-CA" i="1">
                                <a:latin typeface="Cambria Math" panose="02040503050406030204" pitchFamily="18" charset="0"/>
                              </a:rPr>
                              <m:t>𝑠</m:t>
                            </m:r>
                          </m:sub>
                        </m:sSub>
                      </m:e>
                    </m:acc>
                  </m:oMath>
                </a14:m>
                <a:r>
                  <a:rPr lang="en-CA" dirty="0"/>
                  <a:t> </a:t>
                </a:r>
                <a14:m>
                  <m:oMath xmlns:m="http://schemas.openxmlformats.org/officeDocument/2006/math">
                    <m:r>
                      <a:rPr lang="en-CA" b="0" i="0" smtClean="0">
                        <a:latin typeface="Cambria Math" panose="02040503050406030204" pitchFamily="18" charset="0"/>
                      </a:rPr>
                      <m:t> </m:t>
                    </m:r>
                  </m:oMath>
                </a14:m>
                <a:endParaRPr lang="en-CA" dirty="0"/>
              </a:p>
            </p:txBody>
          </p:sp>
        </mc:Choice>
        <mc:Fallback xmlns="">
          <p:sp>
            <p:nvSpPr>
              <p:cNvPr id="60" name="TextBox 59"/>
              <p:cNvSpPr txBox="1">
                <a:spLocks noRot="1" noChangeAspect="1" noMove="1" noResize="1" noEditPoints="1" noAdjustHandles="1" noChangeArrowheads="1" noChangeShapeType="1" noTextEdit="1"/>
              </p:cNvSpPr>
              <p:nvPr/>
            </p:nvSpPr>
            <p:spPr>
              <a:xfrm>
                <a:off x="4332063" y="3964679"/>
                <a:ext cx="538417" cy="369332"/>
              </a:xfrm>
              <a:prstGeom prst="rect">
                <a:avLst/>
              </a:prstGeom>
              <a:blipFill>
                <a:blip r:embed="rId14"/>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61" name="TextBox 60"/>
              <p:cNvSpPr txBox="1"/>
              <p:nvPr/>
            </p:nvSpPr>
            <p:spPr>
              <a:xfrm>
                <a:off x="452438" y="953314"/>
                <a:ext cx="987771" cy="646331"/>
              </a:xfrm>
              <a:prstGeom prst="rect">
                <a:avLst/>
              </a:prstGeom>
              <a:noFill/>
            </p:spPr>
            <p:txBody>
              <a:bodyPr wrap="none" rtlCol="0">
                <a:spAutoFit/>
              </a:bodyPr>
              <a:lstStyle/>
              <a:p>
                <a:r>
                  <a:rPr lang="en-CA" dirty="0"/>
                  <a:t>LCBH:</a:t>
                </a:r>
                <a:endParaRPr lang="en-CA" i="1" dirty="0">
                  <a:latin typeface="Cambria Math" panose="02040503050406030204" pitchFamily="18" charset="0"/>
                </a:endParaRPr>
              </a:p>
              <a:p>
                <a14:m>
                  <m:oMath xmlns:m="http://schemas.openxmlformats.org/officeDocument/2006/math">
                    <m:acc>
                      <m:accPr>
                        <m:chr m:val="̅"/>
                        <m:ctrlPr>
                          <a:rPr lang="en-CA" i="1" smtClean="0">
                            <a:latin typeface="Cambria Math" panose="02040503050406030204" pitchFamily="18" charset="0"/>
                          </a:rPr>
                        </m:ctrlPr>
                      </m:accPr>
                      <m:e>
                        <m:sSub>
                          <m:sSubPr>
                            <m:ctrlPr>
                              <a:rPr lang="en-CA"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𝑎</m:t>
                            </m:r>
                          </m:sub>
                        </m:sSub>
                      </m:e>
                    </m:acc>
                  </m:oMath>
                </a14:m>
                <a:r>
                  <a:rPr lang="en-CA" dirty="0"/>
                  <a:t>= 4.36</a:t>
                </a:r>
              </a:p>
            </p:txBody>
          </p:sp>
        </mc:Choice>
        <mc:Fallback xmlns="">
          <p:sp>
            <p:nvSpPr>
              <p:cNvPr id="61" name="TextBox 60"/>
              <p:cNvSpPr txBox="1">
                <a:spLocks noRot="1" noChangeAspect="1" noMove="1" noResize="1" noEditPoints="1" noAdjustHandles="1" noChangeArrowheads="1" noChangeShapeType="1" noTextEdit="1"/>
              </p:cNvSpPr>
              <p:nvPr/>
            </p:nvSpPr>
            <p:spPr>
              <a:xfrm>
                <a:off x="452438" y="953314"/>
                <a:ext cx="987771" cy="646331"/>
              </a:xfrm>
              <a:prstGeom prst="rect">
                <a:avLst/>
              </a:prstGeom>
              <a:blipFill>
                <a:blip r:embed="rId15"/>
                <a:stretch>
                  <a:fillRect l="-4938" t="-4717" r="-4938" b="-14151"/>
                </a:stretch>
              </a:blipFill>
            </p:spPr>
            <p:txBody>
              <a:bodyPr/>
              <a:lstStyle/>
              <a:p>
                <a:r>
                  <a:rPr lang="en-CA">
                    <a:noFill/>
                  </a:rPr>
                  <a:t> </a:t>
                </a:r>
              </a:p>
            </p:txBody>
          </p:sp>
        </mc:Fallback>
      </mc:AlternateContent>
      <p:sp>
        <p:nvSpPr>
          <p:cNvPr id="72" name="Minus 71"/>
          <p:cNvSpPr/>
          <p:nvPr/>
        </p:nvSpPr>
        <p:spPr>
          <a:xfrm>
            <a:off x="94417" y="6397709"/>
            <a:ext cx="13507198" cy="339719"/>
          </a:xfrm>
          <a:prstGeom prst="mathMinus">
            <a:avLst>
              <a:gd name="adj1"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020772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596580" y="-1035499"/>
            <a:ext cx="7595420" cy="7813987"/>
            <a:chOff x="3225833" y="657349"/>
            <a:chExt cx="7596725" cy="5971394"/>
          </a:xfrm>
        </p:grpSpPr>
        <p:pic>
          <p:nvPicPr>
            <p:cNvPr id="14" name="Picture 13"/>
            <p:cNvPicPr>
              <a:picLocks noChangeAspect="1"/>
            </p:cNvPicPr>
            <p:nvPr/>
          </p:nvPicPr>
          <p:blipFill rotWithShape="1">
            <a:blip r:embed="rId3">
              <a:clrChange>
                <a:clrFrom>
                  <a:srgbClr val="FFFFFF"/>
                </a:clrFrom>
                <a:clrTo>
                  <a:srgbClr val="FFFFFF">
                    <a:alpha val="0"/>
                  </a:srgbClr>
                </a:clrTo>
              </a:clrChange>
              <a:biLevel thresh="75000"/>
              <a:extLst>
                <a:ext uri="{BEBA8EAE-BF5A-486C-A8C5-ECC9F3942E4B}">
                  <a14:imgProps xmlns:a14="http://schemas.microsoft.com/office/drawing/2010/main">
                    <a14:imgLayer r:embed="rId4">
                      <a14:imgEffect>
                        <a14:artisticCutout/>
                      </a14:imgEffect>
                    </a14:imgLayer>
                  </a14:imgProps>
                </a:ext>
                <a:ext uri="{28A0092B-C50C-407E-A947-70E740481C1C}">
                  <a14:useLocalDpi xmlns:a14="http://schemas.microsoft.com/office/drawing/2010/main" val="0"/>
                </a:ext>
              </a:extLst>
            </a:blip>
            <a:srcRect t="17607" b="9000"/>
            <a:stretch/>
          </p:blipFill>
          <p:spPr>
            <a:xfrm>
              <a:off x="5090415" y="1035703"/>
              <a:ext cx="4000610" cy="5448844"/>
            </a:xfrm>
            <a:prstGeom prst="rect">
              <a:avLst/>
            </a:prstGeom>
            <a:scene3d>
              <a:camera prst="orthographicFront">
                <a:rot lat="0" lon="18899986" rev="21480000"/>
              </a:camera>
              <a:lightRig rig="threePt" dir="t"/>
            </a:scene3d>
          </p:spPr>
        </p:pic>
        <p:pic>
          <p:nvPicPr>
            <p:cNvPr id="17" name="Picture 16"/>
            <p:cNvPicPr>
              <a:picLocks noChangeAspect="1"/>
            </p:cNvPicPr>
            <p:nvPr/>
          </p:nvPicPr>
          <p:blipFill rotWithShape="1">
            <a:blip r:embed="rId5">
              <a:clrChange>
                <a:clrFrom>
                  <a:srgbClr val="F7F7F7"/>
                </a:clrFrom>
                <a:clrTo>
                  <a:srgbClr val="F7F7F7">
                    <a:alpha val="0"/>
                  </a:srgbClr>
                </a:clrTo>
              </a:clrChange>
              <a:extLst>
                <a:ext uri="{BEBA8EAE-BF5A-486C-A8C5-ECC9F3942E4B}">
                  <a14:imgProps xmlns:a14="http://schemas.microsoft.com/office/drawing/2010/main">
                    <a14:imgLayer r:embed="rId6">
                      <a14:imgEffect>
                        <a14:artisticCutout/>
                      </a14:imgEffect>
                    </a14:imgLayer>
                  </a14:imgProps>
                </a:ext>
                <a:ext uri="{28A0092B-C50C-407E-A947-70E740481C1C}">
                  <a14:useLocalDpi xmlns:a14="http://schemas.microsoft.com/office/drawing/2010/main" val="0"/>
                </a:ext>
              </a:extLst>
            </a:blip>
            <a:srcRect l="21105"/>
            <a:stretch/>
          </p:blipFill>
          <p:spPr>
            <a:xfrm>
              <a:off x="3276599" y="1509433"/>
              <a:ext cx="4402115" cy="5119310"/>
            </a:xfrm>
            <a:prstGeom prst="rect">
              <a:avLst/>
            </a:prstGeom>
          </p:spPr>
        </p:pic>
        <p:pic>
          <p:nvPicPr>
            <p:cNvPr id="19" name="Picture 18"/>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441013" y="879013"/>
              <a:ext cx="1550512" cy="5650988"/>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8">
              <a:clrChange>
                <a:clrFrom>
                  <a:srgbClr val="FFFFFF"/>
                </a:clrFrom>
                <a:clrTo>
                  <a:srgbClr val="FFFFFF">
                    <a:alpha val="0"/>
                  </a:srgbClr>
                </a:clrTo>
              </a:clrChange>
              <a:biLevel thresh="75000"/>
              <a:extLst>
                <a:ext uri="{BEBA8EAE-BF5A-486C-A8C5-ECC9F3942E4B}">
                  <a14:imgProps xmlns:a14="http://schemas.microsoft.com/office/drawing/2010/main">
                    <a14:imgLayer r:embed="rId9">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782868"/>
              <a:ext cx="1721246" cy="4632102"/>
            </a:xfrm>
            <a:prstGeom prst="rect">
              <a:avLst/>
            </a:prstGeom>
          </p:spPr>
        </p:pic>
        <p:pic>
          <p:nvPicPr>
            <p:cNvPr id="20" name="Picture 1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477137" y="657349"/>
              <a:ext cx="2345421" cy="5741294"/>
            </a:xfrm>
            <a:prstGeom prst="rect">
              <a:avLst/>
            </a:prstGeom>
            <a:scene3d>
              <a:camera prst="orthographicFront">
                <a:rot lat="0" lon="11699976" rev="0"/>
              </a:camera>
              <a:lightRig rig="threePt" dir="t"/>
            </a:scene3d>
          </p:spPr>
        </p:pic>
        <p:cxnSp>
          <p:nvCxnSpPr>
            <p:cNvPr id="5" name="Straight Connector 4"/>
            <p:cNvCxnSpPr/>
            <p:nvPr/>
          </p:nvCxnSpPr>
          <p:spPr>
            <a:xfrm>
              <a:off x="10199711" y="4910377"/>
              <a:ext cx="37709" cy="149815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6501607" y="4020882"/>
              <a:ext cx="235301" cy="2377761"/>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5204875" y="4702783"/>
              <a:ext cx="92641" cy="1682642"/>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endCxn id="6" idx="26"/>
            </p:cNvCxnSpPr>
            <p:nvPr/>
          </p:nvCxnSpPr>
          <p:spPr>
            <a:xfrm>
              <a:off x="7674340" y="4887060"/>
              <a:ext cx="6620" cy="1506760"/>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endCxn id="6" idx="30"/>
            </p:cNvCxnSpPr>
            <p:nvPr/>
          </p:nvCxnSpPr>
          <p:spPr>
            <a:xfrm flipH="1">
              <a:off x="7985761" y="4300583"/>
              <a:ext cx="43551" cy="2076741"/>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9807859" y="4387649"/>
              <a:ext cx="149155" cy="2005267"/>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endCxn id="6" idx="47"/>
            </p:cNvCxnSpPr>
            <p:nvPr/>
          </p:nvCxnSpPr>
          <p:spPr>
            <a:xfrm flipH="1">
              <a:off x="9126584" y="4011311"/>
              <a:ext cx="16203" cy="2357765"/>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5441013" y="4312052"/>
              <a:ext cx="120635" cy="2102918"/>
            </a:xfrm>
            <a:prstGeom prst="line">
              <a:avLst/>
            </a:prstGeom>
            <a:ln w="349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endCxn id="6" idx="7"/>
            </p:cNvCxnSpPr>
            <p:nvPr/>
          </p:nvCxnSpPr>
          <p:spPr>
            <a:xfrm>
              <a:off x="4105434" y="3616840"/>
              <a:ext cx="92097" cy="286770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060089" y="4074168"/>
              <a:ext cx="4369" cy="231874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570514" y="6315465"/>
              <a:ext cx="7201989" cy="169082"/>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8" name="Straight Connector 7"/>
            <p:cNvCxnSpPr/>
            <p:nvPr/>
          </p:nvCxnSpPr>
          <p:spPr>
            <a:xfrm>
              <a:off x="3225833" y="5490385"/>
              <a:ext cx="7191727" cy="506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6" idx="19"/>
            </p:cNvCxnSpPr>
            <p:nvPr/>
          </p:nvCxnSpPr>
          <p:spPr>
            <a:xfrm flipH="1">
              <a:off x="7323909" y="4647743"/>
              <a:ext cx="85041" cy="1803813"/>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0" name="TextBox 29"/>
              <p:cNvSpPr txBox="1"/>
              <p:nvPr/>
            </p:nvSpPr>
            <p:spPr>
              <a:xfrm>
                <a:off x="2300788" y="4314708"/>
                <a:ext cx="35375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𝑧</m:t>
                          </m:r>
                        </m:e>
                      </m:acc>
                    </m:oMath>
                  </m:oMathPara>
                </a14:m>
                <a:endParaRPr lang="en-CA" dirty="0"/>
              </a:p>
            </p:txBody>
          </p:sp>
        </mc:Choice>
        <mc:Fallback xmlns="">
          <p:sp>
            <p:nvSpPr>
              <p:cNvPr id="30" name="TextBox 29"/>
              <p:cNvSpPr txBox="1">
                <a:spLocks noRot="1" noChangeAspect="1" noMove="1" noResize="1" noEditPoints="1" noAdjustHandles="1" noChangeArrowheads="1" noChangeShapeType="1" noTextEdit="1"/>
              </p:cNvSpPr>
              <p:nvPr/>
            </p:nvSpPr>
            <p:spPr>
              <a:xfrm>
                <a:off x="2300788" y="4314708"/>
                <a:ext cx="353750" cy="369332"/>
              </a:xfrm>
              <a:prstGeom prst="rect">
                <a:avLst/>
              </a:prstGeom>
              <a:blipFill>
                <a:blip r:embed="rId11"/>
                <a:stretch>
                  <a:fillRect r="-22414"/>
                </a:stretch>
              </a:blipFill>
            </p:spPr>
            <p:txBody>
              <a:bodyPr/>
              <a:lstStyle/>
              <a:p>
                <a:r>
                  <a:rPr lang="en-CA">
                    <a:noFill/>
                  </a:rPr>
                  <a:t> </a:t>
                </a:r>
              </a:p>
            </p:txBody>
          </p:sp>
        </mc:Fallback>
      </mc:AlternateContent>
      <p:sp>
        <p:nvSpPr>
          <p:cNvPr id="11" name="Up-Down Arrow 10"/>
          <p:cNvSpPr/>
          <p:nvPr/>
        </p:nvSpPr>
        <p:spPr>
          <a:xfrm>
            <a:off x="2751279" y="3534259"/>
            <a:ext cx="108453" cy="303274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13" name="TextBox 12"/>
              <p:cNvSpPr txBox="1"/>
              <p:nvPr/>
            </p:nvSpPr>
            <p:spPr>
              <a:xfrm>
                <a:off x="3903879" y="5086505"/>
                <a:ext cx="791114" cy="375487"/>
              </a:xfrm>
              <a:prstGeom prst="rect">
                <a:avLst/>
              </a:prstGeom>
              <a:noFill/>
            </p:spPr>
            <p:txBody>
              <a:bodyPr wrap="none" rtlCol="0">
                <a:spAutoFit/>
              </a:bodyPr>
              <a:lstStyle/>
              <a:p>
                <a14:m>
                  <m:oMath xmlns:m="http://schemas.openxmlformats.org/officeDocument/2006/math">
                    <m:acc>
                      <m:accPr>
                        <m:chr m:val="̅"/>
                        <m:ctrlPr>
                          <a:rPr lang="en-CA" i="1" smtClean="0">
                            <a:latin typeface="Cambria Math" panose="02040503050406030204" pitchFamily="18" charset="0"/>
                          </a:rPr>
                        </m:ctrlPr>
                      </m:accPr>
                      <m:e>
                        <m:sSub>
                          <m:sSubPr>
                            <m:ctrlPr>
                              <a:rPr lang="en-CA" i="1">
                                <a:latin typeface="Cambria Math" panose="02040503050406030204" pitchFamily="18" charset="0"/>
                              </a:rPr>
                            </m:ctrlPr>
                          </m:sSubPr>
                          <m:e>
                            <m:r>
                              <a:rPr lang="en-CA" b="0" i="1" smtClean="0">
                                <a:latin typeface="Cambria Math" panose="02040503050406030204" pitchFamily="18" charset="0"/>
                              </a:rPr>
                              <m:t>𝐻</m:t>
                            </m:r>
                          </m:e>
                          <m:sub>
                            <m:r>
                              <a:rPr lang="en-CA" b="0" i="1" smtClean="0">
                                <a:latin typeface="Cambria Math" panose="02040503050406030204" pitchFamily="18" charset="0"/>
                              </a:rPr>
                              <m:t>𝐿</m:t>
                            </m:r>
                          </m:sub>
                        </m:sSub>
                        <m:r>
                          <a:rPr lang="en-CA" b="0" i="1" smtClean="0">
                            <a:latin typeface="Cambria Math" panose="02040503050406030204" pitchFamily="18" charset="0"/>
                          </a:rPr>
                          <m:t>/2</m:t>
                        </m:r>
                      </m:e>
                    </m:acc>
                  </m:oMath>
                </a14:m>
                <a:r>
                  <a:rPr lang="en-CA" dirty="0"/>
                  <a:t> </a:t>
                </a:r>
                <a14:m>
                  <m:oMath xmlns:m="http://schemas.openxmlformats.org/officeDocument/2006/math">
                    <m:r>
                      <a:rPr lang="en-CA" b="0" i="0" smtClean="0">
                        <a:latin typeface="Cambria Math" panose="02040503050406030204" pitchFamily="18" charset="0"/>
                      </a:rPr>
                      <m:t> </m:t>
                    </m:r>
                  </m:oMath>
                </a14:m>
                <a:endParaRPr lang="en-CA" dirty="0"/>
              </a:p>
            </p:txBody>
          </p:sp>
        </mc:Choice>
        <mc:Fallback xmlns="">
          <p:sp>
            <p:nvSpPr>
              <p:cNvPr id="13" name="TextBox 12"/>
              <p:cNvSpPr txBox="1">
                <a:spLocks noRot="1" noChangeAspect="1" noMove="1" noResize="1" noEditPoints="1" noAdjustHandles="1" noChangeArrowheads="1" noChangeShapeType="1" noTextEdit="1"/>
              </p:cNvSpPr>
              <p:nvPr/>
            </p:nvSpPr>
            <p:spPr>
              <a:xfrm>
                <a:off x="3903879" y="5086505"/>
                <a:ext cx="791114" cy="375487"/>
              </a:xfrm>
              <a:prstGeom prst="rect">
                <a:avLst/>
              </a:prstGeom>
              <a:blipFill>
                <a:blip r:embed="rId12"/>
                <a:stretch>
                  <a:fillRect b="-12903"/>
                </a:stretch>
              </a:blipFill>
            </p:spPr>
            <p:txBody>
              <a:bodyPr/>
              <a:lstStyle/>
              <a:p>
                <a:r>
                  <a:rPr lang="en-CA">
                    <a:noFill/>
                  </a:rPr>
                  <a:t> </a:t>
                </a:r>
              </a:p>
            </p:txBody>
          </p:sp>
        </mc:Fallback>
      </mc:AlternateContent>
      <p:sp>
        <p:nvSpPr>
          <p:cNvPr id="35" name="Up-Down Arrow 34"/>
          <p:cNvSpPr/>
          <p:nvPr/>
        </p:nvSpPr>
        <p:spPr>
          <a:xfrm>
            <a:off x="4936372" y="3534259"/>
            <a:ext cx="89393" cy="1754608"/>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Minus 1"/>
          <p:cNvSpPr/>
          <p:nvPr/>
        </p:nvSpPr>
        <p:spPr>
          <a:xfrm>
            <a:off x="104299" y="3362391"/>
            <a:ext cx="13507198" cy="339719"/>
          </a:xfrm>
          <a:prstGeom prst="mathMinus">
            <a:avLst>
              <a:gd name="adj1"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32" name="Straight Connector 31"/>
          <p:cNvCxnSpPr/>
          <p:nvPr/>
        </p:nvCxnSpPr>
        <p:spPr>
          <a:xfrm>
            <a:off x="4713120" y="4186211"/>
            <a:ext cx="7190492" cy="662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6925728" y="4294094"/>
            <a:ext cx="48813" cy="2157746"/>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6" idx="18"/>
          </p:cNvCxnSpPr>
          <p:nvPr/>
        </p:nvCxnSpPr>
        <p:spPr>
          <a:xfrm flipH="1">
            <a:off x="8563346" y="4172712"/>
            <a:ext cx="57276" cy="2390103"/>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835169" y="4364724"/>
            <a:ext cx="643" cy="2099721"/>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endCxn id="6" idx="28"/>
          </p:cNvCxnSpPr>
          <p:nvPr/>
        </p:nvCxnSpPr>
        <p:spPr>
          <a:xfrm>
            <a:off x="9252169" y="4014319"/>
            <a:ext cx="25157" cy="2445963"/>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endCxn id="6" idx="36"/>
          </p:cNvCxnSpPr>
          <p:nvPr/>
        </p:nvCxnSpPr>
        <p:spPr>
          <a:xfrm flipH="1">
            <a:off x="9608195" y="3962337"/>
            <a:ext cx="17978" cy="244937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9" name="TextBox 58"/>
              <p:cNvSpPr txBox="1"/>
              <p:nvPr/>
            </p:nvSpPr>
            <p:spPr>
              <a:xfrm>
                <a:off x="3241429" y="4536980"/>
                <a:ext cx="1696362" cy="37548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i="1">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𝐿</m:t>
                              </m:r>
                            </m:sub>
                          </m:sSub>
                        </m:e>
                      </m:acc>
                      <m:r>
                        <a:rPr lang="en-CA" b="0" i="0" smtClean="0">
                          <a:latin typeface="Cambria Math" panose="02040503050406030204" pitchFamily="18" charset="0"/>
                        </a:rPr>
                        <m:t>=</m:t>
                      </m:r>
                      <m:acc>
                        <m:accPr>
                          <m:chr m:val="̅"/>
                          <m:ctrlPr>
                            <a:rPr lang="en-CA" i="1">
                              <a:latin typeface="Cambria Math" panose="02040503050406030204" pitchFamily="18" charset="0"/>
                            </a:rPr>
                          </m:ctrlPr>
                        </m:accPr>
                        <m:e>
                          <m:r>
                            <a:rPr lang="en-CA" b="0" i="1" smtClean="0">
                              <a:latin typeface="Cambria Math" panose="02040503050406030204" pitchFamily="18" charset="0"/>
                            </a:rPr>
                            <m:t>𝑧</m:t>
                          </m:r>
                        </m:e>
                      </m:acc>
                      <m:r>
                        <a:rPr lang="en-CA" b="0" i="1" smtClean="0">
                          <a:latin typeface="Cambria Math" panose="02040503050406030204" pitchFamily="18" charset="0"/>
                        </a:rPr>
                        <m:t>−</m:t>
                      </m:r>
                      <m:acc>
                        <m:accPr>
                          <m:chr m:val="̅"/>
                          <m:ctrlPr>
                            <a:rPr lang="en-CA" i="1">
                              <a:latin typeface="Cambria Math" panose="02040503050406030204" pitchFamily="18" charset="0"/>
                            </a:rPr>
                          </m:ctrlPr>
                        </m:accPr>
                        <m:e>
                          <m:sSub>
                            <m:sSubPr>
                              <m:ctrlPr>
                                <a:rPr lang="en-CA" i="1" smtClean="0">
                                  <a:latin typeface="Cambria Math" panose="02040503050406030204" pitchFamily="18" charset="0"/>
                                </a:rPr>
                              </m:ctrlPr>
                            </m:sSubPr>
                            <m:e>
                              <m:r>
                                <a:rPr lang="en-CA" i="1">
                                  <a:latin typeface="Cambria Math" panose="02040503050406030204" pitchFamily="18" charset="0"/>
                                </a:rPr>
                                <m:t>𝐻</m:t>
                              </m:r>
                            </m:e>
                            <m:sub>
                              <m:r>
                                <a:rPr lang="en-CA" b="0" i="1" smtClean="0">
                                  <a:latin typeface="Cambria Math" panose="02040503050406030204" pitchFamily="18" charset="0"/>
                                </a:rPr>
                                <m:t>𝐿</m:t>
                              </m:r>
                            </m:sub>
                          </m:sSub>
                          <m:r>
                            <a:rPr lang="en-CA" i="1">
                              <a:latin typeface="Cambria Math" panose="02040503050406030204" pitchFamily="18" charset="0"/>
                            </a:rPr>
                            <m:t>/2</m:t>
                          </m:r>
                        </m:e>
                      </m:acc>
                      <m:r>
                        <a:rPr lang="en-CA" b="0" i="0" smtClean="0">
                          <a:latin typeface="Cambria Math" panose="02040503050406030204" pitchFamily="18" charset="0"/>
                        </a:rPr>
                        <m:t> </m:t>
                      </m:r>
                    </m:oMath>
                  </m:oMathPara>
                </a14:m>
                <a:endParaRPr lang="en-CA" dirty="0"/>
              </a:p>
            </p:txBody>
          </p:sp>
        </mc:Choice>
        <mc:Fallback xmlns="">
          <p:sp>
            <p:nvSpPr>
              <p:cNvPr id="59" name="TextBox 58"/>
              <p:cNvSpPr txBox="1">
                <a:spLocks noRot="1" noChangeAspect="1" noMove="1" noResize="1" noEditPoints="1" noAdjustHandles="1" noChangeArrowheads="1" noChangeShapeType="1" noTextEdit="1"/>
              </p:cNvSpPr>
              <p:nvPr/>
            </p:nvSpPr>
            <p:spPr>
              <a:xfrm>
                <a:off x="3241429" y="4536980"/>
                <a:ext cx="1696362" cy="375487"/>
              </a:xfrm>
              <a:prstGeom prst="rect">
                <a:avLst/>
              </a:prstGeom>
              <a:blipFill>
                <a:blip r:embed="rId13"/>
                <a:stretch>
                  <a:fillRect b="-12903"/>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60" name="TextBox 59"/>
              <p:cNvSpPr txBox="1"/>
              <p:nvPr/>
            </p:nvSpPr>
            <p:spPr>
              <a:xfrm>
                <a:off x="4332063" y="3964679"/>
                <a:ext cx="549061" cy="369332"/>
              </a:xfrm>
              <a:prstGeom prst="rect">
                <a:avLst/>
              </a:prstGeom>
              <a:noFill/>
            </p:spPr>
            <p:txBody>
              <a:bodyPr wrap="none" rtlCol="0">
                <a:spAutoFit/>
              </a:bodyPr>
              <a:lstStyle/>
              <a:p>
                <a14:m>
                  <m:oMath xmlns:m="http://schemas.openxmlformats.org/officeDocument/2006/math">
                    <m:acc>
                      <m:accPr>
                        <m:chr m:val="̅"/>
                        <m:ctrlPr>
                          <a:rPr lang="en-CA" i="1" smtClean="0">
                            <a:latin typeface="Cambria Math" panose="02040503050406030204" pitchFamily="18" charset="0"/>
                          </a:rPr>
                        </m:ctrlPr>
                      </m:accPr>
                      <m:e>
                        <m:sSub>
                          <m:sSubPr>
                            <m:ctrlPr>
                              <a:rPr lang="en-CA" i="1">
                                <a:latin typeface="Cambria Math" panose="02040503050406030204" pitchFamily="18" charset="0"/>
                              </a:rPr>
                            </m:ctrlPr>
                          </m:sSubPr>
                          <m:e>
                            <m:r>
                              <a:rPr lang="en-CA" b="0" i="1" smtClean="0">
                                <a:latin typeface="Cambria Math" panose="02040503050406030204" pitchFamily="18" charset="0"/>
                              </a:rPr>
                              <m:t>𝐻</m:t>
                            </m:r>
                          </m:e>
                          <m:sub>
                            <m:r>
                              <a:rPr lang="en-CA" b="0" i="1" smtClean="0">
                                <a:latin typeface="Cambria Math" panose="02040503050406030204" pitchFamily="18" charset="0"/>
                              </a:rPr>
                              <m:t>𝐿</m:t>
                            </m:r>
                          </m:sub>
                        </m:sSub>
                      </m:e>
                    </m:acc>
                  </m:oMath>
                </a14:m>
                <a:r>
                  <a:rPr lang="en-CA" dirty="0"/>
                  <a:t> </a:t>
                </a:r>
                <a14:m>
                  <m:oMath xmlns:m="http://schemas.openxmlformats.org/officeDocument/2006/math">
                    <m:r>
                      <a:rPr lang="en-CA" b="0" i="0" smtClean="0">
                        <a:latin typeface="Cambria Math" panose="02040503050406030204" pitchFamily="18" charset="0"/>
                      </a:rPr>
                      <m:t> </m:t>
                    </m:r>
                  </m:oMath>
                </a14:m>
                <a:endParaRPr lang="en-CA" dirty="0"/>
              </a:p>
            </p:txBody>
          </p:sp>
        </mc:Choice>
        <mc:Fallback xmlns="">
          <p:sp>
            <p:nvSpPr>
              <p:cNvPr id="60" name="TextBox 59"/>
              <p:cNvSpPr txBox="1">
                <a:spLocks noRot="1" noChangeAspect="1" noMove="1" noResize="1" noEditPoints="1" noAdjustHandles="1" noChangeArrowheads="1" noChangeShapeType="1" noTextEdit="1"/>
              </p:cNvSpPr>
              <p:nvPr/>
            </p:nvSpPr>
            <p:spPr>
              <a:xfrm>
                <a:off x="4332063" y="3964679"/>
                <a:ext cx="549061" cy="369332"/>
              </a:xfrm>
              <a:prstGeom prst="rect">
                <a:avLst/>
              </a:prstGeom>
              <a:blipFill>
                <a:blip r:embed="rId14"/>
                <a:stretch>
                  <a:fillRect/>
                </a:stretch>
              </a:blipFill>
            </p:spPr>
            <p:txBody>
              <a:bodyPr/>
              <a:lstStyle/>
              <a:p>
                <a:r>
                  <a:rPr lang="en-CA">
                    <a:noFill/>
                  </a:rPr>
                  <a:t> </a:t>
                </a:r>
              </a:p>
            </p:txBody>
          </p:sp>
        </mc:Fallback>
      </mc:AlternateContent>
      <p:sp>
        <p:nvSpPr>
          <p:cNvPr id="72" name="Minus 71"/>
          <p:cNvSpPr/>
          <p:nvPr/>
        </p:nvSpPr>
        <p:spPr>
          <a:xfrm>
            <a:off x="94417" y="6397709"/>
            <a:ext cx="13507198" cy="339719"/>
          </a:xfrm>
          <a:prstGeom prst="mathMinus">
            <a:avLst>
              <a:gd name="adj1"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7834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647337" y="-1035499"/>
            <a:ext cx="7544663" cy="7813987"/>
            <a:chOff x="3276599" y="657349"/>
            <a:chExt cx="7545959" cy="5971394"/>
          </a:xfrm>
        </p:grpSpPr>
        <p:pic>
          <p:nvPicPr>
            <p:cNvPr id="14" name="Picture 13"/>
            <p:cNvPicPr>
              <a:picLocks noChangeAspect="1"/>
            </p:cNvPicPr>
            <p:nvPr/>
          </p:nvPicPr>
          <p:blipFill rotWithShape="1">
            <a:blip r:embed="rId3">
              <a:clrChange>
                <a:clrFrom>
                  <a:srgbClr val="FFFFFF"/>
                </a:clrFrom>
                <a:clrTo>
                  <a:srgbClr val="FFFFFF">
                    <a:alpha val="0"/>
                  </a:srgbClr>
                </a:clrTo>
              </a:clrChange>
              <a:biLevel thresh="75000"/>
              <a:extLst>
                <a:ext uri="{BEBA8EAE-BF5A-486C-A8C5-ECC9F3942E4B}">
                  <a14:imgProps xmlns:a14="http://schemas.microsoft.com/office/drawing/2010/main">
                    <a14:imgLayer r:embed="rId4">
                      <a14:imgEffect>
                        <a14:artisticCutout/>
                      </a14:imgEffect>
                    </a14:imgLayer>
                  </a14:imgProps>
                </a:ext>
                <a:ext uri="{28A0092B-C50C-407E-A947-70E740481C1C}">
                  <a14:useLocalDpi xmlns:a14="http://schemas.microsoft.com/office/drawing/2010/main" val="0"/>
                </a:ext>
              </a:extLst>
            </a:blip>
            <a:srcRect t="17607" b="9000"/>
            <a:stretch/>
          </p:blipFill>
          <p:spPr>
            <a:xfrm>
              <a:off x="5090415" y="1035703"/>
              <a:ext cx="4000610" cy="5448844"/>
            </a:xfrm>
            <a:prstGeom prst="rect">
              <a:avLst/>
            </a:prstGeom>
            <a:scene3d>
              <a:camera prst="orthographicFront">
                <a:rot lat="0" lon="18899986" rev="21480000"/>
              </a:camera>
              <a:lightRig rig="threePt" dir="t"/>
            </a:scene3d>
          </p:spPr>
        </p:pic>
        <p:pic>
          <p:nvPicPr>
            <p:cNvPr id="17" name="Picture 16"/>
            <p:cNvPicPr>
              <a:picLocks noChangeAspect="1"/>
            </p:cNvPicPr>
            <p:nvPr/>
          </p:nvPicPr>
          <p:blipFill rotWithShape="1">
            <a:blip r:embed="rId5">
              <a:clrChange>
                <a:clrFrom>
                  <a:srgbClr val="F7F7F7"/>
                </a:clrFrom>
                <a:clrTo>
                  <a:srgbClr val="F7F7F7">
                    <a:alpha val="0"/>
                  </a:srgbClr>
                </a:clrTo>
              </a:clrChange>
              <a:extLst>
                <a:ext uri="{BEBA8EAE-BF5A-486C-A8C5-ECC9F3942E4B}">
                  <a14:imgProps xmlns:a14="http://schemas.microsoft.com/office/drawing/2010/main">
                    <a14:imgLayer r:embed="rId6">
                      <a14:imgEffect>
                        <a14:artisticCutout/>
                      </a14:imgEffect>
                    </a14:imgLayer>
                  </a14:imgProps>
                </a:ext>
                <a:ext uri="{28A0092B-C50C-407E-A947-70E740481C1C}">
                  <a14:useLocalDpi xmlns:a14="http://schemas.microsoft.com/office/drawing/2010/main" val="0"/>
                </a:ext>
              </a:extLst>
            </a:blip>
            <a:srcRect l="21105"/>
            <a:stretch/>
          </p:blipFill>
          <p:spPr>
            <a:xfrm>
              <a:off x="3276599" y="1509433"/>
              <a:ext cx="4402115" cy="5119310"/>
            </a:xfrm>
            <a:prstGeom prst="rect">
              <a:avLst/>
            </a:prstGeom>
          </p:spPr>
        </p:pic>
        <p:pic>
          <p:nvPicPr>
            <p:cNvPr id="19" name="Picture 18"/>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441013" y="879013"/>
              <a:ext cx="1550512" cy="5650988"/>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8">
              <a:clrChange>
                <a:clrFrom>
                  <a:srgbClr val="FFFFFF"/>
                </a:clrFrom>
                <a:clrTo>
                  <a:srgbClr val="FFFFFF">
                    <a:alpha val="0"/>
                  </a:srgbClr>
                </a:clrTo>
              </a:clrChange>
              <a:biLevel thresh="75000"/>
              <a:extLst>
                <a:ext uri="{BEBA8EAE-BF5A-486C-A8C5-ECC9F3942E4B}">
                  <a14:imgProps xmlns:a14="http://schemas.microsoft.com/office/drawing/2010/main">
                    <a14:imgLayer r:embed="rId9">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782868"/>
              <a:ext cx="1721246" cy="4632102"/>
            </a:xfrm>
            <a:prstGeom prst="rect">
              <a:avLst/>
            </a:prstGeom>
          </p:spPr>
        </p:pic>
        <p:pic>
          <p:nvPicPr>
            <p:cNvPr id="20" name="Picture 1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477137" y="657349"/>
              <a:ext cx="2345421" cy="5741294"/>
            </a:xfrm>
            <a:prstGeom prst="rect">
              <a:avLst/>
            </a:prstGeom>
            <a:scene3d>
              <a:camera prst="orthographicFront">
                <a:rot lat="0" lon="11699976" rev="0"/>
              </a:camera>
              <a:lightRig rig="threePt" dir="t"/>
            </a:scene3d>
          </p:spPr>
        </p:pic>
        <p:cxnSp>
          <p:nvCxnSpPr>
            <p:cNvPr id="5" name="Straight Connector 4"/>
            <p:cNvCxnSpPr/>
            <p:nvPr/>
          </p:nvCxnSpPr>
          <p:spPr>
            <a:xfrm>
              <a:off x="10199711" y="4910377"/>
              <a:ext cx="37709" cy="149815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6501607" y="4020882"/>
              <a:ext cx="235301" cy="2377761"/>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5204875" y="4702783"/>
              <a:ext cx="92641" cy="1682642"/>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endCxn id="6" idx="26"/>
            </p:cNvCxnSpPr>
            <p:nvPr/>
          </p:nvCxnSpPr>
          <p:spPr>
            <a:xfrm>
              <a:off x="7674340" y="4887060"/>
              <a:ext cx="6620" cy="1506760"/>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endCxn id="6" idx="30"/>
            </p:cNvCxnSpPr>
            <p:nvPr/>
          </p:nvCxnSpPr>
          <p:spPr>
            <a:xfrm flipH="1">
              <a:off x="7985761" y="4300583"/>
              <a:ext cx="43551" cy="2076741"/>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9807859" y="4387649"/>
              <a:ext cx="149155" cy="2005267"/>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endCxn id="6" idx="47"/>
            </p:cNvCxnSpPr>
            <p:nvPr/>
          </p:nvCxnSpPr>
          <p:spPr>
            <a:xfrm flipH="1">
              <a:off x="9126584" y="4011311"/>
              <a:ext cx="16203" cy="2357765"/>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5441013" y="4312052"/>
              <a:ext cx="120635" cy="2102918"/>
            </a:xfrm>
            <a:prstGeom prst="line">
              <a:avLst/>
            </a:prstGeom>
            <a:ln w="349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endCxn id="6" idx="7"/>
            </p:cNvCxnSpPr>
            <p:nvPr/>
          </p:nvCxnSpPr>
          <p:spPr>
            <a:xfrm>
              <a:off x="4105434" y="3616840"/>
              <a:ext cx="92097" cy="286770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060089" y="4074168"/>
              <a:ext cx="4369" cy="231874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570514" y="6315465"/>
              <a:ext cx="7201989" cy="169082"/>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31" name="Straight Connector 30"/>
            <p:cNvCxnSpPr>
              <a:endCxn id="6" idx="19"/>
            </p:cNvCxnSpPr>
            <p:nvPr/>
          </p:nvCxnSpPr>
          <p:spPr>
            <a:xfrm flipH="1">
              <a:off x="7323909" y="4647743"/>
              <a:ext cx="85041" cy="1803813"/>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mc:Choice xmlns:a14="http://schemas.microsoft.com/office/drawing/2010/main" Requires="a14">
          <p:sp>
            <p:nvSpPr>
              <p:cNvPr id="30" name="TextBox 29"/>
              <p:cNvSpPr txBox="1"/>
              <p:nvPr/>
            </p:nvSpPr>
            <p:spPr>
              <a:xfrm>
                <a:off x="3011988" y="4314708"/>
                <a:ext cx="35375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𝑧</m:t>
                          </m:r>
                        </m:e>
                      </m:acc>
                    </m:oMath>
                  </m:oMathPara>
                </a14:m>
                <a:endParaRPr lang="en-CA" dirty="0"/>
              </a:p>
            </p:txBody>
          </p:sp>
        </mc:Choice>
        <mc:Fallback>
          <p:sp>
            <p:nvSpPr>
              <p:cNvPr id="30" name="TextBox 29"/>
              <p:cNvSpPr txBox="1">
                <a:spLocks noRot="1" noChangeAspect="1" noMove="1" noResize="1" noEditPoints="1" noAdjustHandles="1" noChangeArrowheads="1" noChangeShapeType="1" noTextEdit="1"/>
              </p:cNvSpPr>
              <p:nvPr/>
            </p:nvSpPr>
            <p:spPr>
              <a:xfrm>
                <a:off x="3011988" y="4314708"/>
                <a:ext cx="353750" cy="369332"/>
              </a:xfrm>
              <a:prstGeom prst="rect">
                <a:avLst/>
              </a:prstGeom>
              <a:blipFill>
                <a:blip r:embed="rId11"/>
                <a:stretch>
                  <a:fillRect r="-22414"/>
                </a:stretch>
              </a:blipFill>
            </p:spPr>
            <p:txBody>
              <a:bodyPr/>
              <a:lstStyle/>
              <a:p>
                <a:r>
                  <a:rPr lang="en-CA">
                    <a:noFill/>
                  </a:rPr>
                  <a:t> </a:t>
                </a:r>
              </a:p>
            </p:txBody>
          </p:sp>
        </mc:Fallback>
      </mc:AlternateContent>
      <p:sp>
        <p:nvSpPr>
          <p:cNvPr id="11" name="Up-Down Arrow 10"/>
          <p:cNvSpPr/>
          <p:nvPr/>
        </p:nvSpPr>
        <p:spPr>
          <a:xfrm>
            <a:off x="3411679" y="3534259"/>
            <a:ext cx="108453" cy="303274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Up-Down Arrow 34"/>
          <p:cNvSpPr/>
          <p:nvPr/>
        </p:nvSpPr>
        <p:spPr>
          <a:xfrm>
            <a:off x="4865252" y="3549498"/>
            <a:ext cx="76679" cy="1210045"/>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Minus 1"/>
          <p:cNvSpPr/>
          <p:nvPr/>
        </p:nvSpPr>
        <p:spPr>
          <a:xfrm>
            <a:off x="104299" y="3362391"/>
            <a:ext cx="13507198" cy="339719"/>
          </a:xfrm>
          <a:prstGeom prst="mathMinus">
            <a:avLst>
              <a:gd name="adj1"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32" name="Straight Connector 31"/>
          <p:cNvCxnSpPr>
            <a:cxnSpLocks/>
          </p:cNvCxnSpPr>
          <p:nvPr/>
        </p:nvCxnSpPr>
        <p:spPr>
          <a:xfrm flipV="1">
            <a:off x="4417379" y="4771952"/>
            <a:ext cx="7486233" cy="2102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6925728" y="4294094"/>
            <a:ext cx="48813" cy="2157746"/>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6" idx="18"/>
          </p:cNvCxnSpPr>
          <p:nvPr/>
        </p:nvCxnSpPr>
        <p:spPr>
          <a:xfrm flipH="1">
            <a:off x="8563346" y="4172712"/>
            <a:ext cx="57276" cy="2390103"/>
          </a:xfrm>
          <a:prstGeom prst="line">
            <a:avLst/>
          </a:prstGeom>
          <a:ln w="4762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835169" y="4364724"/>
            <a:ext cx="643" cy="2099721"/>
          </a:xfrm>
          <a:prstGeom prst="line">
            <a:avLst/>
          </a:prstGeom>
          <a:ln w="31750"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endCxn id="6" idx="28"/>
          </p:cNvCxnSpPr>
          <p:nvPr/>
        </p:nvCxnSpPr>
        <p:spPr>
          <a:xfrm>
            <a:off x="9252169" y="4014319"/>
            <a:ext cx="25157" cy="2445963"/>
          </a:xfrm>
          <a:prstGeom prst="line">
            <a:avLst/>
          </a:prstGeom>
          <a:ln w="31750" cap="sq">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cxnSpLocks/>
            <a:endCxn id="6" idx="36"/>
          </p:cNvCxnSpPr>
          <p:nvPr/>
        </p:nvCxnSpPr>
        <p:spPr>
          <a:xfrm flipH="1">
            <a:off x="9608195" y="5086505"/>
            <a:ext cx="6376" cy="1325209"/>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59" name="TextBox 58"/>
              <p:cNvSpPr txBox="1"/>
              <p:nvPr/>
            </p:nvSpPr>
            <p:spPr>
              <a:xfrm>
                <a:off x="3957295" y="5445244"/>
                <a:ext cx="467307" cy="36990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i="1">
                                  <a:latin typeface="Cambria Math" panose="02040503050406030204" pitchFamily="18" charset="0"/>
                                </a:rPr>
                              </m:ctrlPr>
                            </m:sSubPr>
                            <m:e>
                              <m:r>
                                <a:rPr lang="en-CA" b="0" i="1" smtClean="0">
                                  <a:latin typeface="Cambria Math" panose="02040503050406030204" pitchFamily="18" charset="0"/>
                                </a:rPr>
                                <m:t>𝐶</m:t>
                              </m:r>
                            </m:e>
                            <m:sub>
                              <m:r>
                                <a:rPr lang="en-CA" b="0" i="1" smtClean="0">
                                  <a:latin typeface="Cambria Math" panose="02040503050406030204" pitchFamily="18" charset="0"/>
                                </a:rPr>
                                <m:t>𝐿</m:t>
                              </m:r>
                            </m:sub>
                          </m:sSub>
                        </m:e>
                      </m:acc>
                    </m:oMath>
                  </m:oMathPara>
                </a14:m>
                <a:endParaRPr lang="en-CA" dirty="0"/>
              </a:p>
            </p:txBody>
          </p:sp>
        </mc:Choice>
        <mc:Fallback>
          <p:sp>
            <p:nvSpPr>
              <p:cNvPr id="59" name="TextBox 58"/>
              <p:cNvSpPr txBox="1">
                <a:spLocks noRot="1" noChangeAspect="1" noMove="1" noResize="1" noEditPoints="1" noAdjustHandles="1" noChangeArrowheads="1" noChangeShapeType="1" noTextEdit="1"/>
              </p:cNvSpPr>
              <p:nvPr/>
            </p:nvSpPr>
            <p:spPr>
              <a:xfrm>
                <a:off x="3957295" y="5445244"/>
                <a:ext cx="467307" cy="369909"/>
              </a:xfrm>
              <a:prstGeom prst="rect">
                <a:avLst/>
              </a:prstGeom>
              <a:blipFill>
                <a:blip r:embed="rId12"/>
                <a:stretch>
                  <a:fillRect/>
                </a:stretch>
              </a:blipFill>
            </p:spPr>
            <p:txBody>
              <a:bodyPr/>
              <a:lstStyle/>
              <a:p>
                <a:r>
                  <a:rPr lang="en-CA">
                    <a:noFill/>
                  </a:rPr>
                  <a:t> </a:t>
                </a:r>
              </a:p>
            </p:txBody>
          </p:sp>
        </mc:Fallback>
      </mc:AlternateContent>
      <mc:AlternateContent xmlns:mc="http://schemas.openxmlformats.org/markup-compatibility/2006">
        <mc:Choice xmlns:a14="http://schemas.microsoft.com/office/drawing/2010/main" Requires="a14">
          <p:sp>
            <p:nvSpPr>
              <p:cNvPr id="60" name="TextBox 59"/>
              <p:cNvSpPr txBox="1"/>
              <p:nvPr/>
            </p:nvSpPr>
            <p:spPr>
              <a:xfrm>
                <a:off x="4112704" y="3927588"/>
                <a:ext cx="449546"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acc>
                        <m:accPr>
                          <m:chr m:val="̅"/>
                          <m:ctrlPr>
                            <a:rPr lang="en-CA" b="0"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𝐿</m:t>
                              </m:r>
                            </m:sub>
                          </m:sSub>
                        </m:e>
                      </m:acc>
                    </m:oMath>
                  </m:oMathPara>
                </a14:m>
                <a:endParaRPr lang="en-CA" dirty="0"/>
              </a:p>
            </p:txBody>
          </p:sp>
        </mc:Choice>
        <mc:Fallback>
          <p:sp>
            <p:nvSpPr>
              <p:cNvPr id="60" name="TextBox 59"/>
              <p:cNvSpPr txBox="1">
                <a:spLocks noRot="1" noChangeAspect="1" noMove="1" noResize="1" noEditPoints="1" noAdjustHandles="1" noChangeArrowheads="1" noChangeShapeType="1" noTextEdit="1"/>
              </p:cNvSpPr>
              <p:nvPr/>
            </p:nvSpPr>
            <p:spPr>
              <a:xfrm>
                <a:off x="4112704" y="3927588"/>
                <a:ext cx="449546" cy="369332"/>
              </a:xfrm>
              <a:prstGeom prst="rect">
                <a:avLst/>
              </a:prstGeom>
              <a:blipFill>
                <a:blip r:embed="rId13"/>
                <a:stretch>
                  <a:fillRect/>
                </a:stretch>
              </a:blipFill>
            </p:spPr>
            <p:txBody>
              <a:bodyPr/>
              <a:lstStyle/>
              <a:p>
                <a:r>
                  <a:rPr lang="en-CA">
                    <a:noFill/>
                  </a:rPr>
                  <a:t> </a:t>
                </a:r>
              </a:p>
            </p:txBody>
          </p:sp>
        </mc:Fallback>
      </mc:AlternateContent>
      <p:sp>
        <p:nvSpPr>
          <p:cNvPr id="72" name="Minus 71"/>
          <p:cNvSpPr/>
          <p:nvPr/>
        </p:nvSpPr>
        <p:spPr>
          <a:xfrm>
            <a:off x="94417" y="6397709"/>
            <a:ext cx="13507198" cy="339719"/>
          </a:xfrm>
          <a:prstGeom prst="mathMinus">
            <a:avLst>
              <a:gd name="adj1"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9" name="Straight Connector 8">
            <a:extLst>
              <a:ext uri="{FF2B5EF4-FFF2-40B4-BE49-F238E27FC236}">
                <a16:creationId xmlns:a16="http://schemas.microsoft.com/office/drawing/2014/main" id="{4581E15C-C037-D517-D0FA-D43EBCDCE061}"/>
              </a:ext>
            </a:extLst>
          </p:cNvPr>
          <p:cNvCxnSpPr>
            <a:cxnSpLocks/>
          </p:cNvCxnSpPr>
          <p:nvPr/>
        </p:nvCxnSpPr>
        <p:spPr>
          <a:xfrm>
            <a:off x="6541770" y="4621530"/>
            <a:ext cx="213360" cy="0"/>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E80374A1-E6A1-D906-7481-C4FFAE891562}"/>
              </a:ext>
            </a:extLst>
          </p:cNvPr>
          <p:cNvCxnSpPr>
            <a:cxnSpLocks/>
          </p:cNvCxnSpPr>
          <p:nvPr/>
        </p:nvCxnSpPr>
        <p:spPr>
          <a:xfrm flipV="1">
            <a:off x="6491462" y="4766310"/>
            <a:ext cx="319917" cy="26670"/>
          </a:xfrm>
          <a:prstGeom prst="line">
            <a:avLst/>
          </a:prstGeom>
          <a:ln w="12700"/>
        </p:spPr>
        <p:style>
          <a:lnRef idx="1">
            <a:schemeClr val="dk1"/>
          </a:lnRef>
          <a:fillRef idx="0">
            <a:schemeClr val="dk1"/>
          </a:fillRef>
          <a:effectRef idx="0">
            <a:schemeClr val="dk1"/>
          </a:effectRef>
          <a:fontRef idx="minor">
            <a:schemeClr val="tx1"/>
          </a:fontRef>
        </p:style>
      </p:cxnSp>
      <p:sp>
        <p:nvSpPr>
          <p:cNvPr id="33" name="Arc 32">
            <a:extLst>
              <a:ext uri="{FF2B5EF4-FFF2-40B4-BE49-F238E27FC236}">
                <a16:creationId xmlns:a16="http://schemas.microsoft.com/office/drawing/2014/main" id="{A1E5A20E-532B-84A7-33F0-3F5E70B32FB1}"/>
              </a:ext>
            </a:extLst>
          </p:cNvPr>
          <p:cNvSpPr/>
          <p:nvPr/>
        </p:nvSpPr>
        <p:spPr>
          <a:xfrm>
            <a:off x="6153841" y="5097464"/>
            <a:ext cx="914400" cy="914400"/>
          </a:xfrm>
          <a:custGeom>
            <a:avLst/>
            <a:gdLst>
              <a:gd name="connsiteX0" fmla="*/ 166195 w 914400"/>
              <a:gd name="connsiteY0" fmla="*/ 104570 h 914400"/>
              <a:gd name="connsiteX1" fmla="*/ 738115 w 914400"/>
              <a:gd name="connsiteY1" fmla="*/ 96480 h 914400"/>
              <a:gd name="connsiteX2" fmla="*/ 457200 w 914400"/>
              <a:gd name="connsiteY2" fmla="*/ 457200 h 914400"/>
              <a:gd name="connsiteX3" fmla="*/ 166195 w 914400"/>
              <a:gd name="connsiteY3" fmla="*/ 104570 h 914400"/>
              <a:gd name="connsiteX0" fmla="*/ 166195 w 914400"/>
              <a:gd name="connsiteY0" fmla="*/ 104570 h 914400"/>
              <a:gd name="connsiteX1" fmla="*/ 738115 w 914400"/>
              <a:gd name="connsiteY1" fmla="*/ 96480 h 914400"/>
            </a:gdLst>
            <a:ahLst/>
            <a:cxnLst>
              <a:cxn ang="0">
                <a:pos x="connsiteX0" y="connsiteY0"/>
              </a:cxn>
              <a:cxn ang="0">
                <a:pos x="connsiteX1" y="connsiteY1"/>
              </a:cxn>
            </a:cxnLst>
            <a:rect l="l" t="t" r="r" b="b"/>
            <a:pathLst>
              <a:path w="914400" h="914400" stroke="0" extrusionOk="0">
                <a:moveTo>
                  <a:pt x="166195" y="104570"/>
                </a:moveTo>
                <a:cubicBezTo>
                  <a:pt x="327174" y="-27024"/>
                  <a:pt x="542118" y="-71475"/>
                  <a:pt x="738115" y="96480"/>
                </a:cubicBezTo>
                <a:cubicBezTo>
                  <a:pt x="673814" y="182818"/>
                  <a:pt x="562614" y="312747"/>
                  <a:pt x="457200" y="457200"/>
                </a:cubicBezTo>
                <a:cubicBezTo>
                  <a:pt x="299095" y="294640"/>
                  <a:pt x="292013" y="241448"/>
                  <a:pt x="166195" y="104570"/>
                </a:cubicBezTo>
                <a:close/>
              </a:path>
              <a:path w="914400" h="914400" fill="none" extrusionOk="0">
                <a:moveTo>
                  <a:pt x="166195" y="104570"/>
                </a:moveTo>
                <a:cubicBezTo>
                  <a:pt x="277671" y="-56595"/>
                  <a:pt x="510792" y="-28454"/>
                  <a:pt x="738115" y="96480"/>
                </a:cubicBezTo>
              </a:path>
            </a:pathLst>
          </a:custGeom>
          <a:ln>
            <a:extLst>
              <a:ext uri="{C807C97D-BFC1-408E-A445-0C87EB9F89A2}">
                <ask:lineSketchStyleProps xmlns:ask="http://schemas.microsoft.com/office/drawing/2018/sketchyshapes" sd="1095772114">
                  <a:prstGeom prst="arc">
                    <a:avLst>
                      <a:gd name="adj1" fmla="val 13828146"/>
                      <a:gd name="adj2" fmla="val 18474604"/>
                    </a:avLst>
                  </a:prstGeom>
                  <ask:type>
                    <ask:lineSketchScribbl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37" name="Arc 36">
            <a:extLst>
              <a:ext uri="{FF2B5EF4-FFF2-40B4-BE49-F238E27FC236}">
                <a16:creationId xmlns:a16="http://schemas.microsoft.com/office/drawing/2014/main" id="{3D706805-3F23-F281-A869-7FEAA07D8A95}"/>
              </a:ext>
            </a:extLst>
          </p:cNvPr>
          <p:cNvSpPr/>
          <p:nvPr/>
        </p:nvSpPr>
        <p:spPr>
          <a:xfrm>
            <a:off x="6107970" y="5220875"/>
            <a:ext cx="914400" cy="336374"/>
          </a:xfrm>
          <a:prstGeom prst="arc">
            <a:avLst>
              <a:gd name="adj1" fmla="val 12003627"/>
              <a:gd name="adj2" fmla="val 19888345"/>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40" name="Arc 39">
            <a:extLst>
              <a:ext uri="{FF2B5EF4-FFF2-40B4-BE49-F238E27FC236}">
                <a16:creationId xmlns:a16="http://schemas.microsoft.com/office/drawing/2014/main" id="{EAAD2308-6AD3-C856-DF19-FDC439C6698E}"/>
              </a:ext>
            </a:extLst>
          </p:cNvPr>
          <p:cNvSpPr/>
          <p:nvPr/>
        </p:nvSpPr>
        <p:spPr>
          <a:xfrm>
            <a:off x="6047191" y="5431762"/>
            <a:ext cx="1139634" cy="914400"/>
          </a:xfrm>
          <a:custGeom>
            <a:avLst/>
            <a:gdLst>
              <a:gd name="connsiteX0" fmla="*/ 255229 w 1139634"/>
              <a:gd name="connsiteY0" fmla="*/ 75993 h 914400"/>
              <a:gd name="connsiteX1" fmla="*/ 784944 w 1139634"/>
              <a:gd name="connsiteY1" fmla="*/ 33836 h 914400"/>
              <a:gd name="connsiteX2" fmla="*/ 569817 w 1139634"/>
              <a:gd name="connsiteY2" fmla="*/ 457200 h 914400"/>
              <a:gd name="connsiteX3" fmla="*/ 255229 w 1139634"/>
              <a:gd name="connsiteY3" fmla="*/ 75993 h 914400"/>
              <a:gd name="connsiteX0" fmla="*/ 255229 w 1139634"/>
              <a:gd name="connsiteY0" fmla="*/ 75993 h 914400"/>
              <a:gd name="connsiteX1" fmla="*/ 784944 w 1139634"/>
              <a:gd name="connsiteY1" fmla="*/ 33836 h 914400"/>
            </a:gdLst>
            <a:ahLst/>
            <a:cxnLst>
              <a:cxn ang="0">
                <a:pos x="connsiteX0" y="connsiteY0"/>
              </a:cxn>
              <a:cxn ang="0">
                <a:pos x="connsiteX1" y="connsiteY1"/>
              </a:cxn>
            </a:cxnLst>
            <a:rect l="l" t="t" r="r" b="b"/>
            <a:pathLst>
              <a:path w="1139634" h="914400" stroke="0" extrusionOk="0">
                <a:moveTo>
                  <a:pt x="255229" y="75993"/>
                </a:moveTo>
                <a:cubicBezTo>
                  <a:pt x="443752" y="679"/>
                  <a:pt x="635271" y="-69797"/>
                  <a:pt x="784944" y="33836"/>
                </a:cubicBezTo>
                <a:cubicBezTo>
                  <a:pt x="735941" y="194905"/>
                  <a:pt x="620165" y="312765"/>
                  <a:pt x="569817" y="457200"/>
                </a:cubicBezTo>
                <a:cubicBezTo>
                  <a:pt x="456651" y="410774"/>
                  <a:pt x="409892" y="224074"/>
                  <a:pt x="255229" y="75993"/>
                </a:cubicBezTo>
                <a:close/>
              </a:path>
              <a:path w="1139634" h="914400" fill="none" extrusionOk="0">
                <a:moveTo>
                  <a:pt x="255229" y="75993"/>
                </a:moveTo>
                <a:cubicBezTo>
                  <a:pt x="413969" y="-13902"/>
                  <a:pt x="602204" y="-45774"/>
                  <a:pt x="784944" y="33836"/>
                </a:cubicBezTo>
              </a:path>
            </a:pathLst>
          </a:custGeom>
          <a:ln w="19050">
            <a:extLst>
              <a:ext uri="{C807C97D-BFC1-408E-A445-0C87EB9F89A2}">
                <ask:lineSketchStyleProps xmlns:ask="http://schemas.microsoft.com/office/drawing/2018/sketchyshapes" sd="2944751935">
                  <a:prstGeom prst="arc">
                    <a:avLst>
                      <a:gd name="adj1" fmla="val 13828146"/>
                      <a:gd name="adj2" fmla="val 17816207"/>
                    </a:avLst>
                  </a:prstGeom>
                  <ask:type>
                    <ask:lineSketchScribbl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cxnSp>
        <p:nvCxnSpPr>
          <p:cNvPr id="41" name="Straight Connector 40">
            <a:extLst>
              <a:ext uri="{FF2B5EF4-FFF2-40B4-BE49-F238E27FC236}">
                <a16:creationId xmlns:a16="http://schemas.microsoft.com/office/drawing/2014/main" id="{5D45B53F-6E9F-BCDC-05B3-83D758F77764}"/>
              </a:ext>
            </a:extLst>
          </p:cNvPr>
          <p:cNvCxnSpPr>
            <a:cxnSpLocks/>
          </p:cNvCxnSpPr>
          <p:nvPr/>
        </p:nvCxnSpPr>
        <p:spPr>
          <a:xfrm flipV="1">
            <a:off x="6639929" y="4392930"/>
            <a:ext cx="130441" cy="30480"/>
          </a:xfrm>
          <a:prstGeom prst="line">
            <a:avLst/>
          </a:prstGeom>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189BC4F3-F079-214F-4AD7-B85D7A5BACEE}"/>
              </a:ext>
            </a:extLst>
          </p:cNvPr>
          <p:cNvCxnSpPr>
            <a:cxnSpLocks/>
          </p:cNvCxnSpPr>
          <p:nvPr/>
        </p:nvCxnSpPr>
        <p:spPr>
          <a:xfrm>
            <a:off x="5365494" y="3918290"/>
            <a:ext cx="213360" cy="0"/>
          </a:xfrm>
          <a:prstGeom prst="line">
            <a:avLst/>
          </a:prstGeom>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94388B85-BDB0-95E5-02F6-6F57A20844E8}"/>
              </a:ext>
            </a:extLst>
          </p:cNvPr>
          <p:cNvCxnSpPr>
            <a:cxnSpLocks/>
          </p:cNvCxnSpPr>
          <p:nvPr/>
        </p:nvCxnSpPr>
        <p:spPr>
          <a:xfrm flipV="1">
            <a:off x="5315186" y="4063070"/>
            <a:ext cx="319917" cy="26670"/>
          </a:xfrm>
          <a:prstGeom prst="line">
            <a:avLst/>
          </a:prstGeom>
          <a:ln/>
        </p:spPr>
        <p:style>
          <a:lnRef idx="1">
            <a:schemeClr val="dk1"/>
          </a:lnRef>
          <a:fillRef idx="0">
            <a:schemeClr val="dk1"/>
          </a:fillRef>
          <a:effectRef idx="0">
            <a:schemeClr val="dk1"/>
          </a:effectRef>
          <a:fontRef idx="minor">
            <a:schemeClr val="tx1"/>
          </a:fontRef>
        </p:style>
      </p:cxnSp>
      <p:sp>
        <p:nvSpPr>
          <p:cNvPr id="57" name="Arc 56">
            <a:extLst>
              <a:ext uri="{FF2B5EF4-FFF2-40B4-BE49-F238E27FC236}">
                <a16:creationId xmlns:a16="http://schemas.microsoft.com/office/drawing/2014/main" id="{6A9F5A83-E8BD-5868-3FB4-1CC656791601}"/>
              </a:ext>
            </a:extLst>
          </p:cNvPr>
          <p:cNvSpPr/>
          <p:nvPr/>
        </p:nvSpPr>
        <p:spPr>
          <a:xfrm>
            <a:off x="4977565" y="4394224"/>
            <a:ext cx="914400" cy="914400"/>
          </a:xfrm>
          <a:custGeom>
            <a:avLst/>
            <a:gdLst>
              <a:gd name="connsiteX0" fmla="*/ 166195 w 914400"/>
              <a:gd name="connsiteY0" fmla="*/ 104570 h 914400"/>
              <a:gd name="connsiteX1" fmla="*/ 738115 w 914400"/>
              <a:gd name="connsiteY1" fmla="*/ 96480 h 914400"/>
              <a:gd name="connsiteX2" fmla="*/ 457200 w 914400"/>
              <a:gd name="connsiteY2" fmla="*/ 457200 h 914400"/>
              <a:gd name="connsiteX3" fmla="*/ 166195 w 914400"/>
              <a:gd name="connsiteY3" fmla="*/ 104570 h 914400"/>
              <a:gd name="connsiteX0" fmla="*/ 166195 w 914400"/>
              <a:gd name="connsiteY0" fmla="*/ 104570 h 914400"/>
              <a:gd name="connsiteX1" fmla="*/ 738115 w 914400"/>
              <a:gd name="connsiteY1" fmla="*/ 96480 h 914400"/>
            </a:gdLst>
            <a:ahLst/>
            <a:cxnLst>
              <a:cxn ang="0">
                <a:pos x="connsiteX0" y="connsiteY0"/>
              </a:cxn>
              <a:cxn ang="0">
                <a:pos x="connsiteX1" y="connsiteY1"/>
              </a:cxn>
            </a:cxnLst>
            <a:rect l="l" t="t" r="r" b="b"/>
            <a:pathLst>
              <a:path w="914400" h="914400" stroke="0" extrusionOk="0">
                <a:moveTo>
                  <a:pt x="166195" y="104570"/>
                </a:moveTo>
                <a:cubicBezTo>
                  <a:pt x="298044" y="-6827"/>
                  <a:pt x="557474" y="-71881"/>
                  <a:pt x="738115" y="96480"/>
                </a:cubicBezTo>
                <a:cubicBezTo>
                  <a:pt x="613120" y="258356"/>
                  <a:pt x="552396" y="271207"/>
                  <a:pt x="457200" y="457200"/>
                </a:cubicBezTo>
                <a:cubicBezTo>
                  <a:pt x="327434" y="363095"/>
                  <a:pt x="334416" y="240629"/>
                  <a:pt x="166195" y="104570"/>
                </a:cubicBezTo>
                <a:close/>
              </a:path>
              <a:path w="914400" h="914400" fill="none" extrusionOk="0">
                <a:moveTo>
                  <a:pt x="166195" y="104570"/>
                </a:moveTo>
                <a:cubicBezTo>
                  <a:pt x="315312" y="-38432"/>
                  <a:pt x="605238" y="-44644"/>
                  <a:pt x="738115" y="96480"/>
                </a:cubicBezTo>
              </a:path>
            </a:pathLst>
          </a:custGeom>
          <a:ln>
            <a:extLst>
              <a:ext uri="{C807C97D-BFC1-408E-A445-0C87EB9F89A2}">
                <ask:lineSketchStyleProps xmlns:ask="http://schemas.microsoft.com/office/drawing/2018/sketchyshapes" sd="3119945177">
                  <a:prstGeom prst="arc">
                    <a:avLst>
                      <a:gd name="adj1" fmla="val 13828146"/>
                      <a:gd name="adj2" fmla="val 18474604"/>
                    </a:avLst>
                  </a:prstGeom>
                  <ask:type>
                    <ask:lineSketchScribbl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58" name="Arc 57">
            <a:extLst>
              <a:ext uri="{FF2B5EF4-FFF2-40B4-BE49-F238E27FC236}">
                <a16:creationId xmlns:a16="http://schemas.microsoft.com/office/drawing/2014/main" id="{53706057-3CFB-0FD1-4168-2777262C1DD2}"/>
              </a:ext>
            </a:extLst>
          </p:cNvPr>
          <p:cNvSpPr/>
          <p:nvPr/>
        </p:nvSpPr>
        <p:spPr>
          <a:xfrm>
            <a:off x="4931694" y="4517635"/>
            <a:ext cx="914400" cy="336374"/>
          </a:xfrm>
          <a:custGeom>
            <a:avLst/>
            <a:gdLst>
              <a:gd name="connsiteX0" fmla="*/ 132723 w 914400"/>
              <a:gd name="connsiteY0" fmla="*/ 49699 h 336374"/>
              <a:gd name="connsiteX1" fmla="*/ 444754 w 914400"/>
              <a:gd name="connsiteY1" fmla="*/ 62 h 336374"/>
              <a:gd name="connsiteX2" fmla="*/ 713443 w 914400"/>
              <a:gd name="connsiteY2" fmla="*/ 28898 h 336374"/>
              <a:gd name="connsiteX3" fmla="*/ 457200 w 914400"/>
              <a:gd name="connsiteY3" fmla="*/ 168187 h 336374"/>
              <a:gd name="connsiteX4" fmla="*/ 132723 w 914400"/>
              <a:gd name="connsiteY4" fmla="*/ 49699 h 336374"/>
              <a:gd name="connsiteX0" fmla="*/ 132723 w 914400"/>
              <a:gd name="connsiteY0" fmla="*/ 49699 h 336374"/>
              <a:gd name="connsiteX1" fmla="*/ 444754 w 914400"/>
              <a:gd name="connsiteY1" fmla="*/ 62 h 336374"/>
              <a:gd name="connsiteX2" fmla="*/ 713443 w 914400"/>
              <a:gd name="connsiteY2" fmla="*/ 28898 h 336374"/>
            </a:gdLst>
            <a:ahLst/>
            <a:cxnLst>
              <a:cxn ang="0">
                <a:pos x="connsiteX0" y="connsiteY0"/>
              </a:cxn>
              <a:cxn ang="0">
                <a:pos x="connsiteX1" y="connsiteY1"/>
              </a:cxn>
              <a:cxn ang="0">
                <a:pos x="connsiteX2" y="connsiteY2"/>
              </a:cxn>
            </a:cxnLst>
            <a:rect l="l" t="t" r="r" b="b"/>
            <a:pathLst>
              <a:path w="914400" h="336374" stroke="0" extrusionOk="0">
                <a:moveTo>
                  <a:pt x="132723" y="49699"/>
                </a:moveTo>
                <a:cubicBezTo>
                  <a:pt x="234769" y="14558"/>
                  <a:pt x="319597" y="9598"/>
                  <a:pt x="444754" y="62"/>
                </a:cubicBezTo>
                <a:cubicBezTo>
                  <a:pt x="550960" y="-180"/>
                  <a:pt x="645686" y="17995"/>
                  <a:pt x="713443" y="28898"/>
                </a:cubicBezTo>
                <a:cubicBezTo>
                  <a:pt x="629496" y="102474"/>
                  <a:pt x="531013" y="118441"/>
                  <a:pt x="457200" y="168187"/>
                </a:cubicBezTo>
                <a:cubicBezTo>
                  <a:pt x="305934" y="141502"/>
                  <a:pt x="259058" y="54237"/>
                  <a:pt x="132723" y="49699"/>
                </a:cubicBezTo>
                <a:close/>
              </a:path>
              <a:path w="914400" h="336374" fill="none" extrusionOk="0">
                <a:moveTo>
                  <a:pt x="132723" y="49699"/>
                </a:moveTo>
                <a:cubicBezTo>
                  <a:pt x="223835" y="4107"/>
                  <a:pt x="343084" y="8722"/>
                  <a:pt x="444754" y="62"/>
                </a:cubicBezTo>
                <a:cubicBezTo>
                  <a:pt x="541821" y="2407"/>
                  <a:pt x="634980" y="4399"/>
                  <a:pt x="713443" y="28898"/>
                </a:cubicBezTo>
              </a:path>
            </a:pathLst>
          </a:custGeom>
          <a:ln w="9525">
            <a:extLst>
              <a:ext uri="{C807C97D-BFC1-408E-A445-0C87EB9F89A2}">
                <ask:lineSketchStyleProps xmlns:ask="http://schemas.microsoft.com/office/drawing/2018/sketchyshapes" sd="4092929689">
                  <a:prstGeom prst="arc">
                    <a:avLst>
                      <a:gd name="adj1" fmla="val 12003627"/>
                      <a:gd name="adj2" fmla="val 19888345"/>
                    </a:avLst>
                  </a:prstGeom>
                  <ask:type>
                    <ask:lineSketchScribbl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61" name="Arc 60">
            <a:extLst>
              <a:ext uri="{FF2B5EF4-FFF2-40B4-BE49-F238E27FC236}">
                <a16:creationId xmlns:a16="http://schemas.microsoft.com/office/drawing/2014/main" id="{CD5F9529-1E7A-BB06-0B1C-023520CD888E}"/>
              </a:ext>
            </a:extLst>
          </p:cNvPr>
          <p:cNvSpPr/>
          <p:nvPr/>
        </p:nvSpPr>
        <p:spPr>
          <a:xfrm>
            <a:off x="4870915" y="4728522"/>
            <a:ext cx="1139634" cy="914400"/>
          </a:xfrm>
          <a:custGeom>
            <a:avLst/>
            <a:gdLst>
              <a:gd name="connsiteX0" fmla="*/ 255229 w 1139634"/>
              <a:gd name="connsiteY0" fmla="*/ 75993 h 914400"/>
              <a:gd name="connsiteX1" fmla="*/ 784944 w 1139634"/>
              <a:gd name="connsiteY1" fmla="*/ 33836 h 914400"/>
              <a:gd name="connsiteX2" fmla="*/ 569817 w 1139634"/>
              <a:gd name="connsiteY2" fmla="*/ 457200 h 914400"/>
              <a:gd name="connsiteX3" fmla="*/ 255229 w 1139634"/>
              <a:gd name="connsiteY3" fmla="*/ 75993 h 914400"/>
              <a:gd name="connsiteX0" fmla="*/ 255229 w 1139634"/>
              <a:gd name="connsiteY0" fmla="*/ 75993 h 914400"/>
              <a:gd name="connsiteX1" fmla="*/ 784944 w 1139634"/>
              <a:gd name="connsiteY1" fmla="*/ 33836 h 914400"/>
            </a:gdLst>
            <a:ahLst/>
            <a:cxnLst>
              <a:cxn ang="0">
                <a:pos x="connsiteX0" y="connsiteY0"/>
              </a:cxn>
              <a:cxn ang="0">
                <a:pos x="connsiteX1" y="connsiteY1"/>
              </a:cxn>
            </a:cxnLst>
            <a:rect l="l" t="t" r="r" b="b"/>
            <a:pathLst>
              <a:path w="1139634" h="914400" stroke="0" extrusionOk="0">
                <a:moveTo>
                  <a:pt x="255229" y="75993"/>
                </a:moveTo>
                <a:cubicBezTo>
                  <a:pt x="399580" y="31631"/>
                  <a:pt x="640644" y="7059"/>
                  <a:pt x="784944" y="33836"/>
                </a:cubicBezTo>
                <a:cubicBezTo>
                  <a:pt x="722399" y="240870"/>
                  <a:pt x="573287" y="348460"/>
                  <a:pt x="569817" y="457200"/>
                </a:cubicBezTo>
                <a:cubicBezTo>
                  <a:pt x="452013" y="334650"/>
                  <a:pt x="410716" y="242175"/>
                  <a:pt x="255229" y="75993"/>
                </a:cubicBezTo>
                <a:close/>
              </a:path>
              <a:path w="1139634" h="914400" fill="none" extrusionOk="0">
                <a:moveTo>
                  <a:pt x="255229" y="75993"/>
                </a:moveTo>
                <a:cubicBezTo>
                  <a:pt x="384133" y="-14250"/>
                  <a:pt x="621390" y="-48700"/>
                  <a:pt x="784944" y="33836"/>
                </a:cubicBezTo>
              </a:path>
            </a:pathLst>
          </a:custGeom>
          <a:ln w="12700">
            <a:extLst>
              <a:ext uri="{C807C97D-BFC1-408E-A445-0C87EB9F89A2}">
                <ask:lineSketchStyleProps xmlns:ask="http://schemas.microsoft.com/office/drawing/2018/sketchyshapes" sd="4002012829">
                  <a:prstGeom prst="arc">
                    <a:avLst>
                      <a:gd name="adj1" fmla="val 13828146"/>
                      <a:gd name="adj2" fmla="val 17816207"/>
                    </a:avLst>
                  </a:prstGeom>
                  <ask:type>
                    <ask:lineSketchScribbl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cxnSp>
        <p:nvCxnSpPr>
          <p:cNvPr id="62" name="Straight Connector 61">
            <a:extLst>
              <a:ext uri="{FF2B5EF4-FFF2-40B4-BE49-F238E27FC236}">
                <a16:creationId xmlns:a16="http://schemas.microsoft.com/office/drawing/2014/main" id="{2332FA9F-C646-AFF0-AFF4-F69D37EA1B2C}"/>
              </a:ext>
            </a:extLst>
          </p:cNvPr>
          <p:cNvCxnSpPr>
            <a:cxnSpLocks/>
          </p:cNvCxnSpPr>
          <p:nvPr/>
        </p:nvCxnSpPr>
        <p:spPr>
          <a:xfrm flipV="1">
            <a:off x="5463653" y="3689690"/>
            <a:ext cx="130441" cy="30480"/>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EE38D3DD-B99F-18C9-53AA-21AF004EB251}"/>
              </a:ext>
            </a:extLst>
          </p:cNvPr>
          <p:cNvCxnSpPr>
            <a:cxnSpLocks/>
          </p:cNvCxnSpPr>
          <p:nvPr/>
        </p:nvCxnSpPr>
        <p:spPr>
          <a:xfrm>
            <a:off x="7947415" y="3822828"/>
            <a:ext cx="168332" cy="23032"/>
          </a:xfrm>
          <a:prstGeom prst="line">
            <a:avLst/>
          </a:prstGeom>
          <a:ln/>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66CDA544-8554-21F2-5024-02B323F95E3B}"/>
              </a:ext>
            </a:extLst>
          </p:cNvPr>
          <p:cNvCxnSpPr>
            <a:cxnSpLocks/>
          </p:cNvCxnSpPr>
          <p:nvPr/>
        </p:nvCxnSpPr>
        <p:spPr>
          <a:xfrm>
            <a:off x="7855305" y="4006618"/>
            <a:ext cx="343275" cy="56452"/>
          </a:xfrm>
          <a:prstGeom prst="line">
            <a:avLst/>
          </a:prstGeom>
          <a:ln w="12700"/>
        </p:spPr>
        <p:style>
          <a:lnRef idx="1">
            <a:schemeClr val="dk1"/>
          </a:lnRef>
          <a:fillRef idx="0">
            <a:schemeClr val="dk1"/>
          </a:fillRef>
          <a:effectRef idx="0">
            <a:schemeClr val="dk1"/>
          </a:effectRef>
          <a:fontRef idx="minor">
            <a:schemeClr val="tx1"/>
          </a:fontRef>
        </p:style>
      </p:cxnSp>
      <p:sp>
        <p:nvSpPr>
          <p:cNvPr id="66" name="Arc 65">
            <a:extLst>
              <a:ext uri="{FF2B5EF4-FFF2-40B4-BE49-F238E27FC236}">
                <a16:creationId xmlns:a16="http://schemas.microsoft.com/office/drawing/2014/main" id="{32B40C5B-A30A-2FCE-D8EF-4AA1848BAEBE}"/>
              </a:ext>
            </a:extLst>
          </p:cNvPr>
          <p:cNvSpPr/>
          <p:nvPr/>
        </p:nvSpPr>
        <p:spPr>
          <a:xfrm rot="343485">
            <a:off x="7277275" y="4360832"/>
            <a:ext cx="1332647" cy="1024323"/>
          </a:xfrm>
          <a:prstGeom prst="arc">
            <a:avLst>
              <a:gd name="adj1" fmla="val 13828146"/>
              <a:gd name="adj2" fmla="val 18474604"/>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67" name="Arc 66">
            <a:extLst>
              <a:ext uri="{FF2B5EF4-FFF2-40B4-BE49-F238E27FC236}">
                <a16:creationId xmlns:a16="http://schemas.microsoft.com/office/drawing/2014/main" id="{F54F774A-29E4-F03C-8E99-59AC4858F1EF}"/>
              </a:ext>
            </a:extLst>
          </p:cNvPr>
          <p:cNvSpPr/>
          <p:nvPr/>
        </p:nvSpPr>
        <p:spPr>
          <a:xfrm rot="343485">
            <a:off x="7229260" y="4493336"/>
            <a:ext cx="1332647" cy="376811"/>
          </a:xfrm>
          <a:custGeom>
            <a:avLst/>
            <a:gdLst>
              <a:gd name="connsiteX0" fmla="*/ 258378 w 1332647"/>
              <a:gd name="connsiteY0" fmla="*/ 39438 h 376811"/>
              <a:gd name="connsiteX1" fmla="*/ 652381 w 1332647"/>
              <a:gd name="connsiteY1" fmla="*/ 41 h 376811"/>
              <a:gd name="connsiteX2" fmla="*/ 973815 w 1332647"/>
              <a:gd name="connsiteY2" fmla="*/ 21261 h 376811"/>
              <a:gd name="connsiteX3" fmla="*/ 666324 w 1332647"/>
              <a:gd name="connsiteY3" fmla="*/ 188406 h 376811"/>
              <a:gd name="connsiteX4" fmla="*/ 258378 w 1332647"/>
              <a:gd name="connsiteY4" fmla="*/ 39438 h 376811"/>
              <a:gd name="connsiteX0" fmla="*/ 258378 w 1332647"/>
              <a:gd name="connsiteY0" fmla="*/ 39438 h 376811"/>
              <a:gd name="connsiteX1" fmla="*/ 652381 w 1332647"/>
              <a:gd name="connsiteY1" fmla="*/ 41 h 376811"/>
              <a:gd name="connsiteX2" fmla="*/ 973815 w 1332647"/>
              <a:gd name="connsiteY2" fmla="*/ 21261 h 376811"/>
            </a:gdLst>
            <a:ahLst/>
            <a:cxnLst>
              <a:cxn ang="0">
                <a:pos x="connsiteX0" y="connsiteY0"/>
              </a:cxn>
              <a:cxn ang="0">
                <a:pos x="connsiteX1" y="connsiteY1"/>
              </a:cxn>
              <a:cxn ang="0">
                <a:pos x="connsiteX2" y="connsiteY2"/>
              </a:cxn>
            </a:cxnLst>
            <a:rect l="l" t="t" r="r" b="b"/>
            <a:pathLst>
              <a:path w="1332647" h="376811" stroke="0" extrusionOk="0">
                <a:moveTo>
                  <a:pt x="258378" y="39438"/>
                </a:moveTo>
                <a:cubicBezTo>
                  <a:pt x="360725" y="26635"/>
                  <a:pt x="479871" y="7346"/>
                  <a:pt x="652381" y="41"/>
                </a:cubicBezTo>
                <a:cubicBezTo>
                  <a:pt x="759740" y="-7859"/>
                  <a:pt x="873209" y="17514"/>
                  <a:pt x="973815" y="21261"/>
                </a:cubicBezTo>
                <a:cubicBezTo>
                  <a:pt x="905287" y="89307"/>
                  <a:pt x="781324" y="89249"/>
                  <a:pt x="666324" y="188406"/>
                </a:cubicBezTo>
                <a:cubicBezTo>
                  <a:pt x="539633" y="166135"/>
                  <a:pt x="435743" y="101294"/>
                  <a:pt x="258378" y="39438"/>
                </a:cubicBezTo>
                <a:close/>
              </a:path>
              <a:path w="1332647" h="376811" fill="none" extrusionOk="0">
                <a:moveTo>
                  <a:pt x="258378" y="39438"/>
                </a:moveTo>
                <a:cubicBezTo>
                  <a:pt x="397070" y="-9520"/>
                  <a:pt x="475093" y="-6690"/>
                  <a:pt x="652381" y="41"/>
                </a:cubicBezTo>
                <a:cubicBezTo>
                  <a:pt x="739898" y="-2278"/>
                  <a:pt x="875575" y="2005"/>
                  <a:pt x="973815" y="21261"/>
                </a:cubicBezTo>
              </a:path>
            </a:pathLst>
          </a:custGeom>
          <a:ln w="12700">
            <a:extLst>
              <a:ext uri="{C807C97D-BFC1-408E-A445-0C87EB9F89A2}">
                <ask:lineSketchStyleProps xmlns:ask="http://schemas.microsoft.com/office/drawing/2018/sketchyshapes" sd="1872794320">
                  <a:prstGeom prst="arc">
                    <a:avLst>
                      <a:gd name="adj1" fmla="val 12003627"/>
                      <a:gd name="adj2" fmla="val 19888345"/>
                    </a:avLst>
                  </a:prstGeom>
                  <ask:type>
                    <ask:lineSketchScribbl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cxnSp>
        <p:nvCxnSpPr>
          <p:cNvPr id="69" name="Straight Connector 68">
            <a:extLst>
              <a:ext uri="{FF2B5EF4-FFF2-40B4-BE49-F238E27FC236}">
                <a16:creationId xmlns:a16="http://schemas.microsoft.com/office/drawing/2014/main" id="{EA2637E7-F119-4EF4-2EB7-75AFDFD0AE44}"/>
              </a:ext>
            </a:extLst>
          </p:cNvPr>
          <p:cNvCxnSpPr>
            <a:cxnSpLocks/>
          </p:cNvCxnSpPr>
          <p:nvPr/>
        </p:nvCxnSpPr>
        <p:spPr>
          <a:xfrm>
            <a:off x="8033147" y="3601258"/>
            <a:ext cx="127891" cy="0"/>
          </a:xfrm>
          <a:prstGeom prst="line">
            <a:avLst/>
          </a:prstGeom>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B72711BD-CCCA-CA7C-F0F1-492F13558FE9}"/>
              </a:ext>
            </a:extLst>
          </p:cNvPr>
          <p:cNvCxnSpPr>
            <a:cxnSpLocks/>
          </p:cNvCxnSpPr>
          <p:nvPr/>
        </p:nvCxnSpPr>
        <p:spPr>
          <a:xfrm>
            <a:off x="7683667" y="4824699"/>
            <a:ext cx="336313" cy="26725"/>
          </a:xfrm>
          <a:prstGeom prst="line">
            <a:avLst/>
          </a:prstGeom>
          <a:ln/>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6398B464-91DD-0099-D537-869175D0CC81}"/>
              </a:ext>
            </a:extLst>
          </p:cNvPr>
          <p:cNvCxnSpPr>
            <a:cxnSpLocks/>
          </p:cNvCxnSpPr>
          <p:nvPr/>
        </p:nvCxnSpPr>
        <p:spPr>
          <a:xfrm>
            <a:off x="7978099" y="4849037"/>
            <a:ext cx="343275" cy="56452"/>
          </a:xfrm>
          <a:prstGeom prst="line">
            <a:avLst/>
          </a:prstGeom>
          <a:ln w="12700"/>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2F5852D7-82C6-4A1C-29F9-89C48B8C2825}"/>
              </a:ext>
            </a:extLst>
          </p:cNvPr>
          <p:cNvCxnSpPr>
            <a:cxnSpLocks/>
          </p:cNvCxnSpPr>
          <p:nvPr/>
        </p:nvCxnSpPr>
        <p:spPr>
          <a:xfrm>
            <a:off x="7978099" y="3751554"/>
            <a:ext cx="127891"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14737D53-65B4-C829-659B-17A86EFB9342}"/>
              </a:ext>
            </a:extLst>
          </p:cNvPr>
          <p:cNvCxnSpPr>
            <a:cxnSpLocks/>
          </p:cNvCxnSpPr>
          <p:nvPr/>
        </p:nvCxnSpPr>
        <p:spPr>
          <a:xfrm>
            <a:off x="7879652" y="5050630"/>
            <a:ext cx="127891"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F90855ED-E907-2349-0570-5E46526E9405}"/>
              </a:ext>
            </a:extLst>
          </p:cNvPr>
          <p:cNvCxnSpPr>
            <a:cxnSpLocks/>
          </p:cNvCxnSpPr>
          <p:nvPr/>
        </p:nvCxnSpPr>
        <p:spPr>
          <a:xfrm flipV="1">
            <a:off x="5332766" y="4320441"/>
            <a:ext cx="319917" cy="26670"/>
          </a:xfrm>
          <a:prstGeom prst="line">
            <a:avLst/>
          </a:prstGeom>
        </p:spPr>
        <p:style>
          <a:lnRef idx="1">
            <a:schemeClr val="dk1"/>
          </a:lnRef>
          <a:fillRef idx="0">
            <a:schemeClr val="dk1"/>
          </a:fillRef>
          <a:effectRef idx="0">
            <a:schemeClr val="dk1"/>
          </a:effectRef>
          <a:fontRef idx="minor">
            <a:schemeClr val="tx1"/>
          </a:fontRef>
        </p:style>
      </p:cxnSp>
      <p:cxnSp>
        <p:nvCxnSpPr>
          <p:cNvPr id="92" name="Straight Connector 91">
            <a:extLst>
              <a:ext uri="{FF2B5EF4-FFF2-40B4-BE49-F238E27FC236}">
                <a16:creationId xmlns:a16="http://schemas.microsoft.com/office/drawing/2014/main" id="{E986B33B-AC0A-E10E-FD6C-E9D06A70C731}"/>
              </a:ext>
            </a:extLst>
          </p:cNvPr>
          <p:cNvCxnSpPr>
            <a:cxnSpLocks/>
          </p:cNvCxnSpPr>
          <p:nvPr/>
        </p:nvCxnSpPr>
        <p:spPr>
          <a:xfrm flipV="1">
            <a:off x="5212981" y="4718762"/>
            <a:ext cx="319917" cy="26670"/>
          </a:xfrm>
          <a:prstGeom prst="line">
            <a:avLst/>
          </a:prstGeom>
          <a:ln/>
        </p:spPr>
        <p:style>
          <a:lnRef idx="1">
            <a:schemeClr val="dk1"/>
          </a:lnRef>
          <a:fillRef idx="0">
            <a:schemeClr val="dk1"/>
          </a:fillRef>
          <a:effectRef idx="0">
            <a:schemeClr val="dk1"/>
          </a:effectRef>
          <a:fontRef idx="minor">
            <a:schemeClr val="tx1"/>
          </a:fontRef>
        </p:style>
      </p:cxnSp>
      <p:cxnSp>
        <p:nvCxnSpPr>
          <p:cNvPr id="93" name="Straight Connector 92">
            <a:extLst>
              <a:ext uri="{FF2B5EF4-FFF2-40B4-BE49-F238E27FC236}">
                <a16:creationId xmlns:a16="http://schemas.microsoft.com/office/drawing/2014/main" id="{7137BDD6-CA0F-93D8-7FA3-0344B9E7456D}"/>
              </a:ext>
            </a:extLst>
          </p:cNvPr>
          <p:cNvCxnSpPr>
            <a:cxnSpLocks/>
          </p:cNvCxnSpPr>
          <p:nvPr/>
        </p:nvCxnSpPr>
        <p:spPr>
          <a:xfrm>
            <a:off x="5527617" y="4732097"/>
            <a:ext cx="339893" cy="20530"/>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9B014B74-C63D-FF5F-7EF5-B27BFAB8BAB6}"/>
              </a:ext>
            </a:extLst>
          </p:cNvPr>
          <p:cNvCxnSpPr>
            <a:cxnSpLocks/>
          </p:cNvCxnSpPr>
          <p:nvPr/>
        </p:nvCxnSpPr>
        <p:spPr>
          <a:xfrm flipV="1">
            <a:off x="5532898" y="4241096"/>
            <a:ext cx="102205" cy="26670"/>
          </a:xfrm>
          <a:prstGeom prst="line">
            <a:avLst/>
          </a:prstGeom>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7A9E1174-A679-D85E-C014-01E248147586}"/>
              </a:ext>
            </a:extLst>
          </p:cNvPr>
          <p:cNvCxnSpPr>
            <a:cxnSpLocks/>
          </p:cNvCxnSpPr>
          <p:nvPr/>
        </p:nvCxnSpPr>
        <p:spPr>
          <a:xfrm flipH="1">
            <a:off x="5306749" y="4242140"/>
            <a:ext cx="126547" cy="5189"/>
          </a:xfrm>
          <a:prstGeom prst="line">
            <a:avLst/>
          </a:prstGeom>
        </p:spPr>
        <p:style>
          <a:lnRef idx="1">
            <a:schemeClr val="dk1"/>
          </a:lnRef>
          <a:fillRef idx="0">
            <a:schemeClr val="dk1"/>
          </a:fillRef>
          <a:effectRef idx="0">
            <a:schemeClr val="dk1"/>
          </a:effectRef>
          <a:fontRef idx="minor">
            <a:schemeClr val="tx1"/>
          </a:fontRef>
        </p:style>
      </p:cxnSp>
      <p:cxnSp>
        <p:nvCxnSpPr>
          <p:cNvPr id="100" name="Straight Connector 99">
            <a:extLst>
              <a:ext uri="{FF2B5EF4-FFF2-40B4-BE49-F238E27FC236}">
                <a16:creationId xmlns:a16="http://schemas.microsoft.com/office/drawing/2014/main" id="{0F4AACB4-9F47-14D6-FBE3-44BFD2127205}"/>
              </a:ext>
            </a:extLst>
          </p:cNvPr>
          <p:cNvCxnSpPr>
            <a:cxnSpLocks/>
          </p:cNvCxnSpPr>
          <p:nvPr/>
        </p:nvCxnSpPr>
        <p:spPr>
          <a:xfrm>
            <a:off x="5440916" y="4242140"/>
            <a:ext cx="263573" cy="12291"/>
          </a:xfrm>
          <a:prstGeom prst="line">
            <a:avLst/>
          </a:prstGeom>
          <a:ln w="19050"/>
        </p:spPr>
        <p:style>
          <a:lnRef idx="1">
            <a:schemeClr val="dk1"/>
          </a:lnRef>
          <a:fillRef idx="0">
            <a:schemeClr val="dk1"/>
          </a:fillRef>
          <a:effectRef idx="0">
            <a:schemeClr val="dk1"/>
          </a:effectRef>
          <a:fontRef idx="minor">
            <a:schemeClr val="tx1"/>
          </a:fontRef>
        </p:style>
      </p:cxnSp>
      <p:cxnSp>
        <p:nvCxnSpPr>
          <p:cNvPr id="104" name="Straight Connector 103">
            <a:extLst>
              <a:ext uri="{FF2B5EF4-FFF2-40B4-BE49-F238E27FC236}">
                <a16:creationId xmlns:a16="http://schemas.microsoft.com/office/drawing/2014/main" id="{203A1AA8-9623-6428-C1EE-E34F11BDDB4F}"/>
              </a:ext>
            </a:extLst>
          </p:cNvPr>
          <p:cNvCxnSpPr>
            <a:cxnSpLocks/>
          </p:cNvCxnSpPr>
          <p:nvPr/>
        </p:nvCxnSpPr>
        <p:spPr>
          <a:xfrm flipV="1">
            <a:off x="6743054" y="4201865"/>
            <a:ext cx="325187" cy="1557"/>
          </a:xfrm>
          <a:prstGeom prst="line">
            <a:avLst/>
          </a:prstGeom>
        </p:spPr>
        <p:style>
          <a:lnRef idx="1">
            <a:schemeClr val="dk1"/>
          </a:lnRef>
          <a:fillRef idx="0">
            <a:schemeClr val="dk1"/>
          </a:fillRef>
          <a:effectRef idx="0">
            <a:schemeClr val="dk1"/>
          </a:effectRef>
          <a:fontRef idx="minor">
            <a:schemeClr val="tx1"/>
          </a:fontRef>
        </p:style>
      </p:cxnSp>
      <p:sp>
        <p:nvSpPr>
          <p:cNvPr id="106" name="Arc 105">
            <a:extLst>
              <a:ext uri="{FF2B5EF4-FFF2-40B4-BE49-F238E27FC236}">
                <a16:creationId xmlns:a16="http://schemas.microsoft.com/office/drawing/2014/main" id="{B3A2A992-A679-86EF-B655-C1A1B7194346}"/>
              </a:ext>
            </a:extLst>
          </p:cNvPr>
          <p:cNvSpPr/>
          <p:nvPr/>
        </p:nvSpPr>
        <p:spPr>
          <a:xfrm>
            <a:off x="6359562" y="4631317"/>
            <a:ext cx="914400" cy="336374"/>
          </a:xfrm>
          <a:prstGeom prst="arc">
            <a:avLst>
              <a:gd name="adj1" fmla="val 12003627"/>
              <a:gd name="adj2" fmla="val 19888345"/>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107" name="Arc 106">
            <a:extLst>
              <a:ext uri="{FF2B5EF4-FFF2-40B4-BE49-F238E27FC236}">
                <a16:creationId xmlns:a16="http://schemas.microsoft.com/office/drawing/2014/main" id="{6BB3082F-393D-B417-A99C-928C7C9A9C01}"/>
              </a:ext>
            </a:extLst>
          </p:cNvPr>
          <p:cNvSpPr/>
          <p:nvPr/>
        </p:nvSpPr>
        <p:spPr>
          <a:xfrm>
            <a:off x="6298783" y="4842204"/>
            <a:ext cx="1139634" cy="914400"/>
          </a:xfrm>
          <a:prstGeom prst="arc">
            <a:avLst>
              <a:gd name="adj1" fmla="val 13828146"/>
              <a:gd name="adj2" fmla="val 17816207"/>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cxnSp>
        <p:nvCxnSpPr>
          <p:cNvPr id="108" name="Straight Connector 107">
            <a:extLst>
              <a:ext uri="{FF2B5EF4-FFF2-40B4-BE49-F238E27FC236}">
                <a16:creationId xmlns:a16="http://schemas.microsoft.com/office/drawing/2014/main" id="{64F5D57B-707B-AB16-A987-10D25765A3AF}"/>
              </a:ext>
            </a:extLst>
          </p:cNvPr>
          <p:cNvCxnSpPr>
            <a:cxnSpLocks/>
          </p:cNvCxnSpPr>
          <p:nvPr/>
        </p:nvCxnSpPr>
        <p:spPr>
          <a:xfrm>
            <a:off x="6891521" y="3833852"/>
            <a:ext cx="141752" cy="12008"/>
          </a:xfrm>
          <a:prstGeom prst="line">
            <a:avLst/>
          </a:prstGeom>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2C6B7054-6F5F-9049-EFC5-16EB2E4BCE78}"/>
              </a:ext>
            </a:extLst>
          </p:cNvPr>
          <p:cNvCxnSpPr>
            <a:cxnSpLocks/>
          </p:cNvCxnSpPr>
          <p:nvPr/>
        </p:nvCxnSpPr>
        <p:spPr>
          <a:xfrm>
            <a:off x="6963791" y="4481871"/>
            <a:ext cx="326024" cy="26035"/>
          </a:xfrm>
          <a:prstGeom prst="line">
            <a:avLst/>
          </a:prstGeom>
          <a:ln w="19050"/>
        </p:spPr>
        <p:style>
          <a:lnRef idx="1">
            <a:schemeClr val="dk1"/>
          </a:lnRef>
          <a:fillRef idx="0">
            <a:schemeClr val="dk1"/>
          </a:fillRef>
          <a:effectRef idx="0">
            <a:schemeClr val="dk1"/>
          </a:effectRef>
          <a:fontRef idx="minor">
            <a:schemeClr val="tx1"/>
          </a:fontRef>
        </p:style>
      </p:cxnSp>
      <p:cxnSp>
        <p:nvCxnSpPr>
          <p:cNvPr id="113" name="Straight Connector 112">
            <a:extLst>
              <a:ext uri="{FF2B5EF4-FFF2-40B4-BE49-F238E27FC236}">
                <a16:creationId xmlns:a16="http://schemas.microsoft.com/office/drawing/2014/main" id="{6C84807D-3DF3-4A79-CE3F-AC533DB1DDD7}"/>
              </a:ext>
            </a:extLst>
          </p:cNvPr>
          <p:cNvCxnSpPr>
            <a:cxnSpLocks/>
          </p:cNvCxnSpPr>
          <p:nvPr/>
        </p:nvCxnSpPr>
        <p:spPr>
          <a:xfrm flipV="1">
            <a:off x="6869537" y="4476303"/>
            <a:ext cx="85234" cy="12180"/>
          </a:xfrm>
          <a:prstGeom prst="line">
            <a:avLst/>
          </a:prstGeom>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5239C53E-BA93-34E9-4203-97E1EB710315}"/>
              </a:ext>
            </a:extLst>
          </p:cNvPr>
          <p:cNvCxnSpPr>
            <a:cxnSpLocks/>
          </p:cNvCxnSpPr>
          <p:nvPr/>
        </p:nvCxnSpPr>
        <p:spPr>
          <a:xfrm flipV="1">
            <a:off x="5352007" y="5423800"/>
            <a:ext cx="68468" cy="7962"/>
          </a:xfrm>
          <a:prstGeom prst="line">
            <a:avLst/>
          </a:prstGeom>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955404BD-1268-8170-D7ED-9CD659D33126}"/>
              </a:ext>
            </a:extLst>
          </p:cNvPr>
          <p:cNvCxnSpPr>
            <a:cxnSpLocks/>
          </p:cNvCxnSpPr>
          <p:nvPr/>
        </p:nvCxnSpPr>
        <p:spPr>
          <a:xfrm flipV="1">
            <a:off x="5405529" y="5680579"/>
            <a:ext cx="130441" cy="30480"/>
          </a:xfrm>
          <a:prstGeom prst="line">
            <a:avLst/>
          </a:prstGeom>
        </p:spPr>
        <p:style>
          <a:lnRef idx="1">
            <a:schemeClr val="dk1"/>
          </a:lnRef>
          <a:fillRef idx="0">
            <a:schemeClr val="dk1"/>
          </a:fillRef>
          <a:effectRef idx="0">
            <a:schemeClr val="dk1"/>
          </a:effectRef>
          <a:fontRef idx="minor">
            <a:schemeClr val="tx1"/>
          </a:fontRef>
        </p:style>
      </p:cxnSp>
      <p:cxnSp>
        <p:nvCxnSpPr>
          <p:cNvPr id="118" name="Straight Connector 117">
            <a:extLst>
              <a:ext uri="{FF2B5EF4-FFF2-40B4-BE49-F238E27FC236}">
                <a16:creationId xmlns:a16="http://schemas.microsoft.com/office/drawing/2014/main" id="{E1729BE2-C87E-7639-B6CD-CD848132298B}"/>
              </a:ext>
            </a:extLst>
          </p:cNvPr>
          <p:cNvCxnSpPr>
            <a:cxnSpLocks/>
          </p:cNvCxnSpPr>
          <p:nvPr/>
        </p:nvCxnSpPr>
        <p:spPr>
          <a:xfrm flipV="1">
            <a:off x="8513843" y="5428565"/>
            <a:ext cx="64317" cy="30012"/>
          </a:xfrm>
          <a:prstGeom prst="line">
            <a:avLst/>
          </a:prstGeom>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BD2FAFE4-E9E1-0B36-D6FA-E1098BFF3A9F}"/>
              </a:ext>
            </a:extLst>
          </p:cNvPr>
          <p:cNvCxnSpPr>
            <a:cxnSpLocks/>
          </p:cNvCxnSpPr>
          <p:nvPr/>
        </p:nvCxnSpPr>
        <p:spPr>
          <a:xfrm>
            <a:off x="8563214" y="5715824"/>
            <a:ext cx="117421" cy="40780"/>
          </a:xfrm>
          <a:prstGeom prst="line">
            <a:avLst/>
          </a:prstGeom>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0AA7BD95-B998-7A2E-DA10-709A074B05DF}"/>
              </a:ext>
            </a:extLst>
          </p:cNvPr>
          <p:cNvCxnSpPr>
            <a:cxnSpLocks/>
          </p:cNvCxnSpPr>
          <p:nvPr/>
        </p:nvCxnSpPr>
        <p:spPr>
          <a:xfrm flipV="1">
            <a:off x="6904962" y="5279170"/>
            <a:ext cx="68468" cy="7962"/>
          </a:xfrm>
          <a:prstGeom prst="line">
            <a:avLst/>
          </a:prstGeom>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D5E1E4B-9BC8-26B5-A632-F30E55F4DE93}"/>
              </a:ext>
            </a:extLst>
          </p:cNvPr>
          <p:cNvCxnSpPr>
            <a:cxnSpLocks/>
          </p:cNvCxnSpPr>
          <p:nvPr/>
        </p:nvCxnSpPr>
        <p:spPr>
          <a:xfrm flipV="1">
            <a:off x="6958484" y="5535949"/>
            <a:ext cx="130441" cy="30480"/>
          </a:xfrm>
          <a:prstGeom prst="line">
            <a:avLst/>
          </a:prstGeom>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6D1ED9F2-2D98-7D1B-BE72-1C1338812DAC}"/>
              </a:ext>
            </a:extLst>
          </p:cNvPr>
          <p:cNvCxnSpPr>
            <a:cxnSpLocks/>
          </p:cNvCxnSpPr>
          <p:nvPr/>
        </p:nvCxnSpPr>
        <p:spPr>
          <a:xfrm>
            <a:off x="9120885" y="4460328"/>
            <a:ext cx="168332" cy="18381"/>
          </a:xfrm>
          <a:prstGeom prst="line">
            <a:avLst/>
          </a:prstGeom>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DA10D967-122A-AF69-4633-372144068340}"/>
              </a:ext>
            </a:extLst>
          </p:cNvPr>
          <p:cNvCxnSpPr>
            <a:cxnSpLocks/>
          </p:cNvCxnSpPr>
          <p:nvPr/>
        </p:nvCxnSpPr>
        <p:spPr>
          <a:xfrm>
            <a:off x="9120394" y="4644346"/>
            <a:ext cx="251656" cy="7712"/>
          </a:xfrm>
          <a:prstGeom prst="line">
            <a:avLst/>
          </a:prstGeom>
          <a:ln w="12700"/>
        </p:spPr>
        <p:style>
          <a:lnRef idx="1">
            <a:schemeClr val="dk1"/>
          </a:lnRef>
          <a:fillRef idx="0">
            <a:schemeClr val="dk1"/>
          </a:fillRef>
          <a:effectRef idx="0">
            <a:schemeClr val="dk1"/>
          </a:effectRef>
          <a:fontRef idx="minor">
            <a:schemeClr val="tx1"/>
          </a:fontRef>
        </p:style>
      </p:cxnSp>
      <p:sp>
        <p:nvSpPr>
          <p:cNvPr id="128" name="Arc 127">
            <a:extLst>
              <a:ext uri="{FF2B5EF4-FFF2-40B4-BE49-F238E27FC236}">
                <a16:creationId xmlns:a16="http://schemas.microsoft.com/office/drawing/2014/main" id="{8276F408-DDB8-C05C-B3F5-4422B076E205}"/>
              </a:ext>
            </a:extLst>
          </p:cNvPr>
          <p:cNvSpPr/>
          <p:nvPr/>
        </p:nvSpPr>
        <p:spPr>
          <a:xfrm rot="343485">
            <a:off x="8450745" y="4889693"/>
            <a:ext cx="1332647" cy="817482"/>
          </a:xfrm>
          <a:prstGeom prst="arc">
            <a:avLst>
              <a:gd name="adj1" fmla="val 13828146"/>
              <a:gd name="adj2" fmla="val 18474604"/>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129" name="Arc 128">
            <a:extLst>
              <a:ext uri="{FF2B5EF4-FFF2-40B4-BE49-F238E27FC236}">
                <a16:creationId xmlns:a16="http://schemas.microsoft.com/office/drawing/2014/main" id="{1A158B11-144B-2728-2E8F-344D385FDC5E}"/>
              </a:ext>
            </a:extLst>
          </p:cNvPr>
          <p:cNvSpPr/>
          <p:nvPr/>
        </p:nvSpPr>
        <p:spPr>
          <a:xfrm rot="343485">
            <a:off x="8402730" y="4995441"/>
            <a:ext cx="1332647" cy="300722"/>
          </a:xfrm>
          <a:prstGeom prst="arc">
            <a:avLst>
              <a:gd name="adj1" fmla="val 12003627"/>
              <a:gd name="adj2" fmla="val 19888345"/>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130" name="Arc 129">
            <a:extLst>
              <a:ext uri="{FF2B5EF4-FFF2-40B4-BE49-F238E27FC236}">
                <a16:creationId xmlns:a16="http://schemas.microsoft.com/office/drawing/2014/main" id="{AF2F1003-5B5D-5689-D086-FD93EC815881}"/>
              </a:ext>
            </a:extLst>
          </p:cNvPr>
          <p:cNvSpPr/>
          <p:nvPr/>
        </p:nvSpPr>
        <p:spPr>
          <a:xfrm rot="343485">
            <a:off x="8257915" y="5187761"/>
            <a:ext cx="1660903" cy="817482"/>
          </a:xfrm>
          <a:prstGeom prst="arc">
            <a:avLst>
              <a:gd name="adj1" fmla="val 13828146"/>
              <a:gd name="adj2" fmla="val 16379961"/>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cxnSp>
        <p:nvCxnSpPr>
          <p:cNvPr id="131" name="Straight Connector 130">
            <a:extLst>
              <a:ext uri="{FF2B5EF4-FFF2-40B4-BE49-F238E27FC236}">
                <a16:creationId xmlns:a16="http://schemas.microsoft.com/office/drawing/2014/main" id="{909C7D88-F31B-F2DC-C53F-294D073DB868}"/>
              </a:ext>
            </a:extLst>
          </p:cNvPr>
          <p:cNvCxnSpPr>
            <a:cxnSpLocks/>
          </p:cNvCxnSpPr>
          <p:nvPr/>
        </p:nvCxnSpPr>
        <p:spPr>
          <a:xfrm>
            <a:off x="9206617" y="4283499"/>
            <a:ext cx="127891" cy="0"/>
          </a:xfrm>
          <a:prstGeom prst="line">
            <a:avLst/>
          </a:prstGeom>
        </p:spPr>
        <p:style>
          <a:lnRef idx="1">
            <a:schemeClr val="dk1"/>
          </a:lnRef>
          <a:fillRef idx="0">
            <a:schemeClr val="dk1"/>
          </a:fillRef>
          <a:effectRef idx="0">
            <a:schemeClr val="dk1"/>
          </a:effectRef>
          <a:fontRef idx="minor">
            <a:schemeClr val="tx1"/>
          </a:fontRef>
        </p:style>
      </p:cxnSp>
      <p:sp>
        <p:nvSpPr>
          <p:cNvPr id="132" name="Arc 131">
            <a:extLst>
              <a:ext uri="{FF2B5EF4-FFF2-40B4-BE49-F238E27FC236}">
                <a16:creationId xmlns:a16="http://schemas.microsoft.com/office/drawing/2014/main" id="{0726E703-B27F-E4D1-0CA8-15A0DC3F7F8D}"/>
              </a:ext>
            </a:extLst>
          </p:cNvPr>
          <p:cNvSpPr/>
          <p:nvPr/>
        </p:nvSpPr>
        <p:spPr>
          <a:xfrm rot="343485">
            <a:off x="8858121" y="5054841"/>
            <a:ext cx="1077034" cy="817482"/>
          </a:xfrm>
          <a:prstGeom prst="arc">
            <a:avLst>
              <a:gd name="adj1" fmla="val 13828146"/>
              <a:gd name="adj2" fmla="val 17184685"/>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133" name="Arc 132">
            <a:extLst>
              <a:ext uri="{FF2B5EF4-FFF2-40B4-BE49-F238E27FC236}">
                <a16:creationId xmlns:a16="http://schemas.microsoft.com/office/drawing/2014/main" id="{F5C41AAF-3FC1-A2BA-1873-536B3106B5D6}"/>
              </a:ext>
            </a:extLst>
          </p:cNvPr>
          <p:cNvSpPr/>
          <p:nvPr/>
        </p:nvSpPr>
        <p:spPr>
          <a:xfrm rot="343485">
            <a:off x="7868204" y="4933769"/>
            <a:ext cx="1332647" cy="817482"/>
          </a:xfrm>
          <a:prstGeom prst="arc">
            <a:avLst>
              <a:gd name="adj1" fmla="val 13828146"/>
              <a:gd name="adj2" fmla="val 18474604"/>
            </a:avLst>
          </a:prstGeom>
          <a:ln w="9525"/>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cxnSp>
        <p:nvCxnSpPr>
          <p:cNvPr id="134" name="Straight Connector 133">
            <a:extLst>
              <a:ext uri="{FF2B5EF4-FFF2-40B4-BE49-F238E27FC236}">
                <a16:creationId xmlns:a16="http://schemas.microsoft.com/office/drawing/2014/main" id="{E938B531-4E8D-DEAA-DA92-3037D895D707}"/>
              </a:ext>
            </a:extLst>
          </p:cNvPr>
          <p:cNvCxnSpPr>
            <a:cxnSpLocks/>
          </p:cNvCxnSpPr>
          <p:nvPr/>
        </p:nvCxnSpPr>
        <p:spPr>
          <a:xfrm>
            <a:off x="8515029" y="4217119"/>
            <a:ext cx="204569" cy="4880"/>
          </a:xfrm>
          <a:prstGeom prst="line">
            <a:avLst/>
          </a:prstGeom>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F8A5B25E-0E67-A076-455A-D4C2A2FFD9AD}"/>
              </a:ext>
            </a:extLst>
          </p:cNvPr>
          <p:cNvCxnSpPr>
            <a:cxnSpLocks/>
          </p:cNvCxnSpPr>
          <p:nvPr/>
        </p:nvCxnSpPr>
        <p:spPr>
          <a:xfrm>
            <a:off x="8670125" y="4645846"/>
            <a:ext cx="207765" cy="0"/>
          </a:xfrm>
          <a:prstGeom prst="line">
            <a:avLst/>
          </a:prstGeom>
          <a:ln w="12700"/>
        </p:spPr>
        <p:style>
          <a:lnRef idx="1">
            <a:schemeClr val="dk1"/>
          </a:lnRef>
          <a:fillRef idx="0">
            <a:schemeClr val="dk1"/>
          </a:fillRef>
          <a:effectRef idx="0">
            <a:schemeClr val="dk1"/>
          </a:effectRef>
          <a:fontRef idx="minor">
            <a:schemeClr val="tx1"/>
          </a:fontRef>
        </p:style>
      </p:cxnSp>
      <p:sp>
        <p:nvSpPr>
          <p:cNvPr id="142" name="Isosceles Triangle 141">
            <a:extLst>
              <a:ext uri="{FF2B5EF4-FFF2-40B4-BE49-F238E27FC236}">
                <a16:creationId xmlns:a16="http://schemas.microsoft.com/office/drawing/2014/main" id="{7698AE9E-9C50-689E-9E50-6EFD21CCC460}"/>
              </a:ext>
            </a:extLst>
          </p:cNvPr>
          <p:cNvSpPr/>
          <p:nvPr/>
        </p:nvSpPr>
        <p:spPr>
          <a:xfrm>
            <a:off x="8599173" y="3935864"/>
            <a:ext cx="45719" cy="280812"/>
          </a:xfrm>
          <a:prstGeom prst="triangl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43" name="Straight Connector 142">
            <a:extLst>
              <a:ext uri="{FF2B5EF4-FFF2-40B4-BE49-F238E27FC236}">
                <a16:creationId xmlns:a16="http://schemas.microsoft.com/office/drawing/2014/main" id="{3AEE42AA-A412-48E3-7A25-1EDCD2049028}"/>
              </a:ext>
            </a:extLst>
          </p:cNvPr>
          <p:cNvCxnSpPr>
            <a:cxnSpLocks/>
          </p:cNvCxnSpPr>
          <p:nvPr/>
        </p:nvCxnSpPr>
        <p:spPr>
          <a:xfrm>
            <a:off x="10384460" y="4388390"/>
            <a:ext cx="168332" cy="18381"/>
          </a:xfrm>
          <a:prstGeom prst="line">
            <a:avLst/>
          </a:prstGeom>
        </p:spPr>
        <p:style>
          <a:lnRef idx="1">
            <a:schemeClr val="dk1"/>
          </a:lnRef>
          <a:fillRef idx="0">
            <a:schemeClr val="dk1"/>
          </a:fillRef>
          <a:effectRef idx="0">
            <a:schemeClr val="dk1"/>
          </a:effectRef>
          <a:fontRef idx="minor">
            <a:schemeClr val="tx1"/>
          </a:fontRef>
        </p:style>
      </p:cxnSp>
      <p:cxnSp>
        <p:nvCxnSpPr>
          <p:cNvPr id="144" name="Straight Connector 143">
            <a:extLst>
              <a:ext uri="{FF2B5EF4-FFF2-40B4-BE49-F238E27FC236}">
                <a16:creationId xmlns:a16="http://schemas.microsoft.com/office/drawing/2014/main" id="{8FD56AAF-8CAA-554F-59C1-D3601AB6326E}"/>
              </a:ext>
            </a:extLst>
          </p:cNvPr>
          <p:cNvCxnSpPr>
            <a:cxnSpLocks/>
          </p:cNvCxnSpPr>
          <p:nvPr/>
        </p:nvCxnSpPr>
        <p:spPr>
          <a:xfrm flipV="1">
            <a:off x="10397528" y="4631317"/>
            <a:ext cx="119428" cy="121310"/>
          </a:xfrm>
          <a:prstGeom prst="line">
            <a:avLst/>
          </a:prstGeom>
          <a:ln w="12700"/>
        </p:spPr>
        <p:style>
          <a:lnRef idx="1">
            <a:schemeClr val="dk1"/>
          </a:lnRef>
          <a:fillRef idx="0">
            <a:schemeClr val="dk1"/>
          </a:fillRef>
          <a:effectRef idx="0">
            <a:schemeClr val="dk1"/>
          </a:effectRef>
          <a:fontRef idx="minor">
            <a:schemeClr val="tx1"/>
          </a:fontRef>
        </p:style>
      </p:cxnSp>
      <p:sp>
        <p:nvSpPr>
          <p:cNvPr id="145" name="Arc 144">
            <a:extLst>
              <a:ext uri="{FF2B5EF4-FFF2-40B4-BE49-F238E27FC236}">
                <a16:creationId xmlns:a16="http://schemas.microsoft.com/office/drawing/2014/main" id="{EE6D04E9-1BE8-A12D-40A7-E8728AA47501}"/>
              </a:ext>
            </a:extLst>
          </p:cNvPr>
          <p:cNvSpPr/>
          <p:nvPr/>
        </p:nvSpPr>
        <p:spPr>
          <a:xfrm>
            <a:off x="9774793" y="5126901"/>
            <a:ext cx="1295775" cy="817482"/>
          </a:xfrm>
          <a:prstGeom prst="arc">
            <a:avLst>
              <a:gd name="adj1" fmla="val 14386431"/>
              <a:gd name="adj2" fmla="val 18577746"/>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cxnSp>
        <p:nvCxnSpPr>
          <p:cNvPr id="149" name="Straight Connector 148">
            <a:extLst>
              <a:ext uri="{FF2B5EF4-FFF2-40B4-BE49-F238E27FC236}">
                <a16:creationId xmlns:a16="http://schemas.microsoft.com/office/drawing/2014/main" id="{2137D02F-B6FF-EDCC-B0D2-DE45632CC8DD}"/>
              </a:ext>
            </a:extLst>
          </p:cNvPr>
          <p:cNvCxnSpPr>
            <a:cxnSpLocks/>
          </p:cNvCxnSpPr>
          <p:nvPr/>
        </p:nvCxnSpPr>
        <p:spPr>
          <a:xfrm>
            <a:off x="9558594" y="4469518"/>
            <a:ext cx="55977" cy="62794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55A48A84-3D56-F51A-BDB6-F18F456E120B}"/>
              </a:ext>
            </a:extLst>
          </p:cNvPr>
          <p:cNvCxnSpPr>
            <a:cxnSpLocks/>
          </p:cNvCxnSpPr>
          <p:nvPr/>
        </p:nvCxnSpPr>
        <p:spPr>
          <a:xfrm flipV="1">
            <a:off x="9496205" y="4493828"/>
            <a:ext cx="55236" cy="127691"/>
          </a:xfrm>
          <a:prstGeom prst="line">
            <a:avLst/>
          </a:prstGeom>
          <a:ln w="3175"/>
        </p:spPr>
        <p:style>
          <a:lnRef idx="1">
            <a:schemeClr val="dk1"/>
          </a:lnRef>
          <a:fillRef idx="0">
            <a:schemeClr val="dk1"/>
          </a:fillRef>
          <a:effectRef idx="0">
            <a:schemeClr val="dk1"/>
          </a:effectRef>
          <a:fontRef idx="minor">
            <a:schemeClr val="tx1"/>
          </a:fontRef>
        </p:style>
      </p:cxnSp>
      <p:cxnSp>
        <p:nvCxnSpPr>
          <p:cNvPr id="156" name="Straight Connector 155">
            <a:extLst>
              <a:ext uri="{FF2B5EF4-FFF2-40B4-BE49-F238E27FC236}">
                <a16:creationId xmlns:a16="http://schemas.microsoft.com/office/drawing/2014/main" id="{47B51D19-4588-4D0F-B739-7A6AC6346032}"/>
              </a:ext>
            </a:extLst>
          </p:cNvPr>
          <p:cNvCxnSpPr>
            <a:cxnSpLocks/>
          </p:cNvCxnSpPr>
          <p:nvPr/>
        </p:nvCxnSpPr>
        <p:spPr>
          <a:xfrm>
            <a:off x="11193905" y="4232978"/>
            <a:ext cx="168332" cy="18381"/>
          </a:xfrm>
          <a:prstGeom prst="line">
            <a:avLst/>
          </a:prstGeom>
        </p:spPr>
        <p:style>
          <a:lnRef idx="1">
            <a:schemeClr val="dk1"/>
          </a:lnRef>
          <a:fillRef idx="0">
            <a:schemeClr val="dk1"/>
          </a:fillRef>
          <a:effectRef idx="0">
            <a:schemeClr val="dk1"/>
          </a:effectRef>
          <a:fontRef idx="minor">
            <a:schemeClr val="tx1"/>
          </a:fontRef>
        </p:style>
      </p:cxnSp>
      <p:cxnSp>
        <p:nvCxnSpPr>
          <p:cNvPr id="157" name="Straight Connector 156">
            <a:extLst>
              <a:ext uri="{FF2B5EF4-FFF2-40B4-BE49-F238E27FC236}">
                <a16:creationId xmlns:a16="http://schemas.microsoft.com/office/drawing/2014/main" id="{FEF76F4E-A4E2-3DFF-267F-90DDF3D93F11}"/>
              </a:ext>
            </a:extLst>
          </p:cNvPr>
          <p:cNvCxnSpPr>
            <a:cxnSpLocks/>
          </p:cNvCxnSpPr>
          <p:nvPr/>
        </p:nvCxnSpPr>
        <p:spPr>
          <a:xfrm>
            <a:off x="11193414" y="4416996"/>
            <a:ext cx="251656" cy="7712"/>
          </a:xfrm>
          <a:prstGeom prst="line">
            <a:avLst/>
          </a:prstGeom>
          <a:ln w="12700"/>
        </p:spPr>
        <p:style>
          <a:lnRef idx="1">
            <a:schemeClr val="dk1"/>
          </a:lnRef>
          <a:fillRef idx="0">
            <a:schemeClr val="dk1"/>
          </a:fillRef>
          <a:effectRef idx="0">
            <a:schemeClr val="dk1"/>
          </a:effectRef>
          <a:fontRef idx="minor">
            <a:schemeClr val="tx1"/>
          </a:fontRef>
        </p:style>
      </p:cxnSp>
      <p:sp>
        <p:nvSpPr>
          <p:cNvPr id="158" name="Arc 157">
            <a:extLst>
              <a:ext uri="{FF2B5EF4-FFF2-40B4-BE49-F238E27FC236}">
                <a16:creationId xmlns:a16="http://schemas.microsoft.com/office/drawing/2014/main" id="{C6C44486-5961-9462-5966-E72848B205F3}"/>
              </a:ext>
            </a:extLst>
          </p:cNvPr>
          <p:cNvSpPr/>
          <p:nvPr/>
        </p:nvSpPr>
        <p:spPr>
          <a:xfrm rot="343485">
            <a:off x="10523765" y="4662343"/>
            <a:ext cx="1332647" cy="817482"/>
          </a:xfrm>
          <a:prstGeom prst="arc">
            <a:avLst>
              <a:gd name="adj1" fmla="val 13828146"/>
              <a:gd name="adj2" fmla="val 18474604"/>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cxnSp>
        <p:nvCxnSpPr>
          <p:cNvPr id="159" name="Straight Connector 158">
            <a:extLst>
              <a:ext uri="{FF2B5EF4-FFF2-40B4-BE49-F238E27FC236}">
                <a16:creationId xmlns:a16="http://schemas.microsoft.com/office/drawing/2014/main" id="{8C156C34-20CE-21BE-8E5D-F2D3036BF7EF}"/>
              </a:ext>
            </a:extLst>
          </p:cNvPr>
          <p:cNvCxnSpPr>
            <a:cxnSpLocks/>
          </p:cNvCxnSpPr>
          <p:nvPr/>
        </p:nvCxnSpPr>
        <p:spPr>
          <a:xfrm flipV="1">
            <a:off x="10918873" y="4980835"/>
            <a:ext cx="340178" cy="33654"/>
          </a:xfrm>
          <a:prstGeom prst="line">
            <a:avLst/>
          </a:prstGeom>
          <a:ln w="12700"/>
        </p:spPr>
        <p:style>
          <a:lnRef idx="1">
            <a:schemeClr val="dk1"/>
          </a:lnRef>
          <a:fillRef idx="0">
            <a:schemeClr val="dk1"/>
          </a:fillRef>
          <a:effectRef idx="0">
            <a:schemeClr val="dk1"/>
          </a:effectRef>
          <a:fontRef idx="minor">
            <a:schemeClr val="tx1"/>
          </a:fontRef>
        </p:style>
      </p:cxnSp>
      <p:cxnSp>
        <p:nvCxnSpPr>
          <p:cNvPr id="161" name="Straight Connector 160">
            <a:extLst>
              <a:ext uri="{FF2B5EF4-FFF2-40B4-BE49-F238E27FC236}">
                <a16:creationId xmlns:a16="http://schemas.microsoft.com/office/drawing/2014/main" id="{EF9AC04E-F085-0EE9-60B8-D238200C3971}"/>
              </a:ext>
            </a:extLst>
          </p:cNvPr>
          <p:cNvCxnSpPr>
            <a:cxnSpLocks/>
          </p:cNvCxnSpPr>
          <p:nvPr/>
        </p:nvCxnSpPr>
        <p:spPr>
          <a:xfrm>
            <a:off x="11277843" y="5008345"/>
            <a:ext cx="133608" cy="124890"/>
          </a:xfrm>
          <a:prstGeom prst="line">
            <a:avLst/>
          </a:prstGeom>
          <a:ln w="12700"/>
        </p:spPr>
        <p:style>
          <a:lnRef idx="1">
            <a:schemeClr val="dk1"/>
          </a:lnRef>
          <a:fillRef idx="0">
            <a:schemeClr val="dk1"/>
          </a:fillRef>
          <a:effectRef idx="0">
            <a:schemeClr val="dk1"/>
          </a:effectRef>
          <a:fontRef idx="minor">
            <a:schemeClr val="tx1"/>
          </a:fontRef>
        </p:style>
      </p:cxnSp>
      <p:cxnSp>
        <p:nvCxnSpPr>
          <p:cNvPr id="163" name="Straight Connector 162">
            <a:extLst>
              <a:ext uri="{FF2B5EF4-FFF2-40B4-BE49-F238E27FC236}">
                <a16:creationId xmlns:a16="http://schemas.microsoft.com/office/drawing/2014/main" id="{4CD8DB49-3076-4DE8-5EC1-18B433A67334}"/>
              </a:ext>
            </a:extLst>
          </p:cNvPr>
          <p:cNvCxnSpPr>
            <a:cxnSpLocks/>
          </p:cNvCxnSpPr>
          <p:nvPr/>
        </p:nvCxnSpPr>
        <p:spPr>
          <a:xfrm flipV="1">
            <a:off x="11424774" y="4827751"/>
            <a:ext cx="160432" cy="21116"/>
          </a:xfrm>
          <a:prstGeom prst="line">
            <a:avLst/>
          </a:prstGeom>
          <a:ln w="9525"/>
        </p:spPr>
        <p:style>
          <a:lnRef idx="1">
            <a:schemeClr val="dk1"/>
          </a:lnRef>
          <a:fillRef idx="0">
            <a:schemeClr val="dk1"/>
          </a:fillRef>
          <a:effectRef idx="0">
            <a:schemeClr val="dk1"/>
          </a:effectRef>
          <a:fontRef idx="minor">
            <a:schemeClr val="tx1"/>
          </a:fontRef>
        </p:style>
      </p:cxnSp>
      <p:cxnSp>
        <p:nvCxnSpPr>
          <p:cNvPr id="165" name="Straight Connector 164">
            <a:extLst>
              <a:ext uri="{FF2B5EF4-FFF2-40B4-BE49-F238E27FC236}">
                <a16:creationId xmlns:a16="http://schemas.microsoft.com/office/drawing/2014/main" id="{4D039197-3238-DF65-5D78-5751F17FC2CF}"/>
              </a:ext>
            </a:extLst>
          </p:cNvPr>
          <p:cNvCxnSpPr>
            <a:cxnSpLocks/>
          </p:cNvCxnSpPr>
          <p:nvPr/>
        </p:nvCxnSpPr>
        <p:spPr>
          <a:xfrm flipV="1">
            <a:off x="11577174" y="4997662"/>
            <a:ext cx="126859" cy="3605"/>
          </a:xfrm>
          <a:prstGeom prst="line">
            <a:avLst/>
          </a:prstGeom>
          <a:ln w="9525"/>
        </p:spPr>
        <p:style>
          <a:lnRef idx="1">
            <a:schemeClr val="dk1"/>
          </a:lnRef>
          <a:fillRef idx="0">
            <a:schemeClr val="dk1"/>
          </a:fillRef>
          <a:effectRef idx="0">
            <a:schemeClr val="dk1"/>
          </a:effectRef>
          <a:fontRef idx="minor">
            <a:schemeClr val="tx1"/>
          </a:fontRef>
        </p:style>
      </p:cxnSp>
      <p:sp>
        <p:nvSpPr>
          <p:cNvPr id="167" name="Arc 166">
            <a:extLst>
              <a:ext uri="{FF2B5EF4-FFF2-40B4-BE49-F238E27FC236}">
                <a16:creationId xmlns:a16="http://schemas.microsoft.com/office/drawing/2014/main" id="{559A6BFF-865B-2F23-18EA-B3DA8BE15A6A}"/>
              </a:ext>
            </a:extLst>
          </p:cNvPr>
          <p:cNvSpPr/>
          <p:nvPr/>
        </p:nvSpPr>
        <p:spPr>
          <a:xfrm rot="21195931">
            <a:off x="10048142" y="4808092"/>
            <a:ext cx="981556" cy="1024323"/>
          </a:xfrm>
          <a:custGeom>
            <a:avLst/>
            <a:gdLst>
              <a:gd name="connsiteX0" fmla="*/ 170515 w 981556"/>
              <a:gd name="connsiteY0" fmla="*/ 124078 h 1024323"/>
              <a:gd name="connsiteX1" fmla="*/ 800303 w 981556"/>
              <a:gd name="connsiteY1" fmla="*/ 114703 h 1024323"/>
              <a:gd name="connsiteX2" fmla="*/ 490778 w 981556"/>
              <a:gd name="connsiteY2" fmla="*/ 512162 h 1024323"/>
              <a:gd name="connsiteX3" fmla="*/ 170515 w 981556"/>
              <a:gd name="connsiteY3" fmla="*/ 124078 h 1024323"/>
              <a:gd name="connsiteX0" fmla="*/ 170515 w 981556"/>
              <a:gd name="connsiteY0" fmla="*/ 124078 h 1024323"/>
              <a:gd name="connsiteX1" fmla="*/ 800303 w 981556"/>
              <a:gd name="connsiteY1" fmla="*/ 114703 h 1024323"/>
            </a:gdLst>
            <a:ahLst/>
            <a:cxnLst>
              <a:cxn ang="0">
                <a:pos x="connsiteX0" y="connsiteY0"/>
              </a:cxn>
              <a:cxn ang="0">
                <a:pos x="connsiteX1" y="connsiteY1"/>
              </a:cxn>
            </a:cxnLst>
            <a:rect l="l" t="t" r="r" b="b"/>
            <a:pathLst>
              <a:path w="981556" h="1024323" stroke="0" extrusionOk="0">
                <a:moveTo>
                  <a:pt x="170515" y="124078"/>
                </a:moveTo>
                <a:cubicBezTo>
                  <a:pt x="396203" y="-79795"/>
                  <a:pt x="603797" y="-12190"/>
                  <a:pt x="800303" y="114703"/>
                </a:cubicBezTo>
                <a:cubicBezTo>
                  <a:pt x="700881" y="304343"/>
                  <a:pt x="588742" y="332089"/>
                  <a:pt x="490778" y="512162"/>
                </a:cubicBezTo>
                <a:cubicBezTo>
                  <a:pt x="371851" y="450177"/>
                  <a:pt x="292732" y="243607"/>
                  <a:pt x="170515" y="124078"/>
                </a:cubicBezTo>
                <a:close/>
              </a:path>
              <a:path w="981556" h="1024323" fill="none" extrusionOk="0">
                <a:moveTo>
                  <a:pt x="170515" y="124078"/>
                </a:moveTo>
                <a:cubicBezTo>
                  <a:pt x="405940" y="-18467"/>
                  <a:pt x="677994" y="-33652"/>
                  <a:pt x="800303" y="114703"/>
                </a:cubicBezTo>
              </a:path>
            </a:pathLst>
          </a:custGeom>
          <a:ln>
            <a:extLst>
              <a:ext uri="{C807C97D-BFC1-408E-A445-0C87EB9F89A2}">
                <ask:lineSketchStyleProps xmlns:ask="http://schemas.microsoft.com/office/drawing/2018/sketchyshapes" sd="2392573791">
                  <a:prstGeom prst="arc">
                    <a:avLst>
                      <a:gd name="adj1" fmla="val 13828146"/>
                      <a:gd name="adj2" fmla="val 18474604"/>
                    </a:avLst>
                  </a:prstGeom>
                  <ask:type>
                    <ask:lineSketchScribbl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168" name="Arc 167">
            <a:extLst>
              <a:ext uri="{FF2B5EF4-FFF2-40B4-BE49-F238E27FC236}">
                <a16:creationId xmlns:a16="http://schemas.microsoft.com/office/drawing/2014/main" id="{67FF0AC5-2B49-96E5-44F5-4CA9C609C938}"/>
              </a:ext>
            </a:extLst>
          </p:cNvPr>
          <p:cNvSpPr/>
          <p:nvPr/>
        </p:nvSpPr>
        <p:spPr>
          <a:xfrm rot="21195931">
            <a:off x="9449869" y="4051334"/>
            <a:ext cx="981556" cy="1024323"/>
          </a:xfrm>
          <a:custGeom>
            <a:avLst/>
            <a:gdLst>
              <a:gd name="connsiteX0" fmla="*/ 170515 w 981556"/>
              <a:gd name="connsiteY0" fmla="*/ 124078 h 1024323"/>
              <a:gd name="connsiteX1" fmla="*/ 800303 w 981556"/>
              <a:gd name="connsiteY1" fmla="*/ 114703 h 1024323"/>
              <a:gd name="connsiteX2" fmla="*/ 490778 w 981556"/>
              <a:gd name="connsiteY2" fmla="*/ 512162 h 1024323"/>
              <a:gd name="connsiteX3" fmla="*/ 170515 w 981556"/>
              <a:gd name="connsiteY3" fmla="*/ 124078 h 1024323"/>
              <a:gd name="connsiteX0" fmla="*/ 170515 w 981556"/>
              <a:gd name="connsiteY0" fmla="*/ 124078 h 1024323"/>
              <a:gd name="connsiteX1" fmla="*/ 800303 w 981556"/>
              <a:gd name="connsiteY1" fmla="*/ 114703 h 1024323"/>
            </a:gdLst>
            <a:ahLst/>
            <a:cxnLst>
              <a:cxn ang="0">
                <a:pos x="connsiteX0" y="connsiteY0"/>
              </a:cxn>
              <a:cxn ang="0">
                <a:pos x="connsiteX1" y="connsiteY1"/>
              </a:cxn>
            </a:cxnLst>
            <a:rect l="l" t="t" r="r" b="b"/>
            <a:pathLst>
              <a:path w="981556" h="1024323" stroke="0" extrusionOk="0">
                <a:moveTo>
                  <a:pt x="170515" y="124078"/>
                </a:moveTo>
                <a:cubicBezTo>
                  <a:pt x="349392" y="33078"/>
                  <a:pt x="647541" y="-73164"/>
                  <a:pt x="800303" y="114703"/>
                </a:cubicBezTo>
                <a:cubicBezTo>
                  <a:pt x="741383" y="285219"/>
                  <a:pt x="622919" y="314895"/>
                  <a:pt x="490778" y="512162"/>
                </a:cubicBezTo>
                <a:cubicBezTo>
                  <a:pt x="406250" y="433085"/>
                  <a:pt x="335609" y="306045"/>
                  <a:pt x="170515" y="124078"/>
                </a:cubicBezTo>
                <a:close/>
              </a:path>
              <a:path w="981556" h="1024323" fill="none" extrusionOk="0">
                <a:moveTo>
                  <a:pt x="170515" y="124078"/>
                </a:moveTo>
                <a:cubicBezTo>
                  <a:pt x="372156" y="30470"/>
                  <a:pt x="649095" y="-39606"/>
                  <a:pt x="800303" y="114703"/>
                </a:cubicBezTo>
              </a:path>
            </a:pathLst>
          </a:custGeom>
          <a:ln w="12700">
            <a:extLst>
              <a:ext uri="{C807C97D-BFC1-408E-A445-0C87EB9F89A2}">
                <ask:lineSketchStyleProps xmlns:ask="http://schemas.microsoft.com/office/drawing/2018/sketchyshapes" sd="151479389">
                  <a:prstGeom prst="arc">
                    <a:avLst>
                      <a:gd name="adj1" fmla="val 13828146"/>
                      <a:gd name="adj2" fmla="val 18474604"/>
                    </a:avLst>
                  </a:prstGeom>
                  <ask:type>
                    <ask:lineSketchScribbl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169" name="Arc 168">
            <a:extLst>
              <a:ext uri="{FF2B5EF4-FFF2-40B4-BE49-F238E27FC236}">
                <a16:creationId xmlns:a16="http://schemas.microsoft.com/office/drawing/2014/main" id="{548E951E-365A-1C99-38D9-0A9FE36B6547}"/>
              </a:ext>
            </a:extLst>
          </p:cNvPr>
          <p:cNvSpPr/>
          <p:nvPr/>
        </p:nvSpPr>
        <p:spPr>
          <a:xfrm>
            <a:off x="4417379" y="5216836"/>
            <a:ext cx="1939841" cy="343836"/>
          </a:xfrm>
          <a:prstGeom prst="arc">
            <a:avLst>
              <a:gd name="adj1" fmla="val 12954392"/>
              <a:gd name="adj2" fmla="val 20069680"/>
            </a:avLst>
          </a:prstGeom>
          <a:ln w="12700" cap="rnd"/>
        </p:spPr>
        <p:style>
          <a:lnRef idx="1">
            <a:schemeClr val="dk1"/>
          </a:lnRef>
          <a:fillRef idx="0">
            <a:schemeClr val="dk1"/>
          </a:fillRef>
          <a:effectRef idx="0">
            <a:schemeClr val="dk1"/>
          </a:effectRef>
          <a:fontRef idx="minor">
            <a:schemeClr val="tx1"/>
          </a:fontRef>
        </p:style>
        <p:txBody>
          <a:bodyPr rtlCol="0" anchor="ctr"/>
          <a:lstStyle/>
          <a:p>
            <a:pPr algn="ctr"/>
            <a:endParaRPr lang="en-CA"/>
          </a:p>
        </p:txBody>
      </p:sp>
      <p:sp>
        <p:nvSpPr>
          <p:cNvPr id="171" name="Up-Down Arrow 34">
            <a:extLst>
              <a:ext uri="{FF2B5EF4-FFF2-40B4-BE49-F238E27FC236}">
                <a16:creationId xmlns:a16="http://schemas.microsoft.com/office/drawing/2014/main" id="{2CA8446F-968D-A109-4CA8-BF717930F5A8}"/>
              </a:ext>
            </a:extLst>
          </p:cNvPr>
          <p:cNvSpPr/>
          <p:nvPr/>
        </p:nvSpPr>
        <p:spPr>
          <a:xfrm>
            <a:off x="4529601" y="4819500"/>
            <a:ext cx="63331" cy="1727127"/>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78990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457200"/>
            <a:ext cx="10359435" cy="620486"/>
          </a:xfrm>
        </p:spPr>
        <p:txBody>
          <a:bodyPr>
            <a:normAutofit/>
          </a:bodyPr>
          <a:lstStyle/>
          <a:p>
            <a:r>
              <a:rPr lang="en-CA" dirty="0"/>
              <a:t>Critical SFC from CEVW1977 &amp; </a:t>
            </a:r>
            <a:r>
              <a:rPr lang="en-CA" dirty="0" err="1"/>
              <a:t>Byram</a:t>
            </a:r>
            <a:r>
              <a:rPr lang="en-CA" dirty="0"/>
              <a:t> 1959</a:t>
            </a:r>
          </a:p>
        </p:txBody>
      </p:sp>
      <mc:AlternateContent xmlns:mc="http://schemas.openxmlformats.org/markup-compatibility/2006" xmlns:a14="http://schemas.microsoft.com/office/drawing/2010/main">
        <mc:Choice Requires="a14">
          <p:sp>
            <p:nvSpPr>
              <p:cNvPr id="6" name="Text Placeholder 5"/>
              <p:cNvSpPr>
                <a:spLocks noGrp="1"/>
              </p:cNvSpPr>
              <p:nvPr>
                <p:ph type="body" sz="half" idx="2"/>
              </p:nvPr>
            </p:nvSpPr>
            <p:spPr>
              <a:xfrm>
                <a:off x="708728" y="975360"/>
                <a:ext cx="11228167" cy="5763370"/>
              </a:xfrm>
            </p:spPr>
            <p:txBody>
              <a:bodyPr>
                <a:normAutofit/>
              </a:bodyPr>
              <a:lstStyle/>
              <a:p>
                <a:endParaRPr lang="en-CA" sz="2400" i="1" dirty="0">
                  <a:latin typeface="Cambria Math" panose="02040503050406030204" pitchFamily="18" charset="0"/>
                </a:endParaRPr>
              </a:p>
              <a:p>
                <a14:m>
                  <m:oMath xmlns:m="http://schemas.openxmlformats.org/officeDocument/2006/math">
                    <m:r>
                      <a:rPr lang="en-CA" sz="2400" i="1">
                        <a:latin typeface="Cambria Math" panose="02040503050406030204" pitchFamily="18" charset="0"/>
                      </a:rPr>
                      <m:t>𝑆𝐹</m:t>
                    </m:r>
                    <m:sSub>
                      <m:sSubPr>
                        <m:ctrlPr>
                          <a:rPr lang="en-CA" sz="2400" i="1">
                            <a:latin typeface="Cambria Math" panose="02040503050406030204" pitchFamily="18" charset="0"/>
                          </a:rPr>
                        </m:ctrlPr>
                      </m:sSubPr>
                      <m:e>
                        <m:r>
                          <a:rPr lang="en-CA" sz="2400" i="1">
                            <a:latin typeface="Cambria Math" panose="02040503050406030204" pitchFamily="18" charset="0"/>
                          </a:rPr>
                          <m:t>𝐶</m:t>
                        </m:r>
                      </m:e>
                      <m:sub>
                        <m:r>
                          <a:rPr lang="en-CA" sz="2400" i="1">
                            <a:latin typeface="Cambria Math" panose="02040503050406030204" pitchFamily="18" charset="0"/>
                          </a:rPr>
                          <m:t>2</m:t>
                        </m:r>
                      </m:sub>
                    </m:sSub>
                    <m:r>
                      <a:rPr lang="en-CA" sz="2400" i="1">
                        <a:latin typeface="Cambria Math" panose="02040503050406030204" pitchFamily="18" charset="0"/>
                      </a:rPr>
                      <m:t>=</m:t>
                    </m:r>
                    <m:sSup>
                      <m:sSupPr>
                        <m:ctrlPr>
                          <a:rPr lang="en-CA" sz="2400" i="1">
                            <a:latin typeface="Cambria Math" panose="02040503050406030204" pitchFamily="18" charset="0"/>
                          </a:rPr>
                        </m:ctrlPr>
                      </m:sSupPr>
                      <m:e>
                        <m:d>
                          <m:dPr>
                            <m:begChr m:val="["/>
                            <m:endChr m:val="]"/>
                            <m:ctrlPr>
                              <a:rPr lang="en-CA" sz="2400" i="1">
                                <a:latin typeface="Cambria Math" panose="02040503050406030204" pitchFamily="18" charset="0"/>
                              </a:rPr>
                            </m:ctrlPr>
                          </m:dPr>
                          <m:e>
                            <m:f>
                              <m:fPr>
                                <m:ctrlPr>
                                  <a:rPr lang="en-CA" sz="2400" i="1">
                                    <a:latin typeface="Cambria Math" panose="02040503050406030204" pitchFamily="18" charset="0"/>
                                  </a:rPr>
                                </m:ctrlPr>
                              </m:fPr>
                              <m:num>
                                <m:sSub>
                                  <m:sSubPr>
                                    <m:ctrlPr>
                                      <a:rPr lang="en-CA" sz="2400" i="1">
                                        <a:latin typeface="Cambria Math" panose="02040503050406030204" pitchFamily="18" charset="0"/>
                                      </a:rPr>
                                    </m:ctrlPr>
                                  </m:sSubPr>
                                  <m:e>
                                    <m:r>
                                      <a:rPr lang="en-CA" sz="2400" i="1">
                                        <a:latin typeface="Cambria Math" panose="02040503050406030204" pitchFamily="18" charset="0"/>
                                      </a:rPr>
                                      <m:t>𝑧</m:t>
                                    </m:r>
                                  </m:e>
                                  <m:sub>
                                    <m:r>
                                      <a:rPr lang="en-CA" sz="2400" i="1">
                                        <a:latin typeface="Cambria Math" panose="02040503050406030204" pitchFamily="18" charset="0"/>
                                      </a:rPr>
                                      <m:t>2</m:t>
                                    </m:r>
                                  </m:sub>
                                </m:sSub>
                              </m:num>
                              <m:den>
                                <m:sSub>
                                  <m:sSubPr>
                                    <m:ctrlPr>
                                      <a:rPr lang="en-CA" sz="2400" i="1">
                                        <a:latin typeface="Cambria Math" panose="02040503050406030204" pitchFamily="18" charset="0"/>
                                      </a:rPr>
                                    </m:ctrlPr>
                                  </m:sSubPr>
                                  <m:e>
                                    <m:r>
                                      <a:rPr lang="en-CA" sz="2400" i="1">
                                        <a:latin typeface="Cambria Math" panose="02040503050406030204" pitchFamily="18" charset="0"/>
                                      </a:rPr>
                                      <m:t>𝑧</m:t>
                                    </m:r>
                                  </m:e>
                                  <m:sub>
                                    <m:r>
                                      <a:rPr lang="en-CA" sz="2400" i="1">
                                        <a:latin typeface="Cambria Math" panose="02040503050406030204" pitchFamily="18" charset="0"/>
                                      </a:rPr>
                                      <m:t>1</m:t>
                                    </m:r>
                                  </m:sub>
                                </m:sSub>
                              </m:den>
                            </m:f>
                          </m:e>
                        </m:d>
                      </m:e>
                      <m:sup>
                        <m:r>
                          <a:rPr lang="en-CA" sz="2400" i="1">
                            <a:latin typeface="Cambria Math" panose="02040503050406030204" pitchFamily="18" charset="0"/>
                          </a:rPr>
                          <m:t>1</m:t>
                        </m:r>
                        <m:r>
                          <a:rPr lang="en-CA" sz="2400" i="1">
                            <a:latin typeface="Cambria Math" panose="02040503050406030204" pitchFamily="18" charset="0"/>
                          </a:rPr>
                          <m:t>.</m:t>
                        </m:r>
                        <m:r>
                          <a:rPr lang="en-CA" sz="2400" i="1">
                            <a:latin typeface="Cambria Math" panose="02040503050406030204" pitchFamily="18" charset="0"/>
                          </a:rPr>
                          <m:t>5</m:t>
                        </m:r>
                      </m:sup>
                    </m:sSup>
                    <m:r>
                      <a:rPr lang="en-CA" sz="2400" i="1">
                        <a:latin typeface="Cambria Math" panose="02040503050406030204" pitchFamily="18" charset="0"/>
                      </a:rPr>
                      <m:t>∙</m:t>
                    </m:r>
                    <m:r>
                      <a:rPr lang="en-CA" sz="2400" i="1">
                        <a:latin typeface="Cambria Math" panose="02040503050406030204" pitchFamily="18" charset="0"/>
                      </a:rPr>
                      <m:t>𝑆𝐹</m:t>
                    </m:r>
                    <m:sSub>
                      <m:sSubPr>
                        <m:ctrlPr>
                          <a:rPr lang="en-CA" sz="2400" i="1">
                            <a:latin typeface="Cambria Math" panose="02040503050406030204" pitchFamily="18" charset="0"/>
                          </a:rPr>
                        </m:ctrlPr>
                      </m:sSubPr>
                      <m:e>
                        <m:r>
                          <a:rPr lang="en-CA" sz="2400" i="1">
                            <a:latin typeface="Cambria Math" panose="02040503050406030204" pitchFamily="18" charset="0"/>
                          </a:rPr>
                          <m:t>𝐶</m:t>
                        </m:r>
                      </m:e>
                      <m:sub>
                        <m:r>
                          <a:rPr lang="en-CA" sz="2400" i="1">
                            <a:latin typeface="Cambria Math" panose="02040503050406030204" pitchFamily="18" charset="0"/>
                          </a:rPr>
                          <m:t>1</m:t>
                        </m:r>
                      </m:sub>
                    </m:sSub>
                  </m:oMath>
                </a14:m>
                <a:r>
                  <a:rPr lang="en-CA" sz="2400" dirty="0"/>
                  <a:t> </a:t>
                </a:r>
                <a:endParaRPr lang="en-CA" sz="2800" dirty="0"/>
              </a:p>
              <a:p>
                <a:pPr marL="285750" indent="-285750">
                  <a:buFont typeface="Arial" panose="020B0604020202020204" pitchFamily="34" charset="0"/>
                  <a:buChar char="•"/>
                </a:pPr>
                <a:endParaRPr lang="en-CA" sz="2000" dirty="0"/>
              </a:p>
              <a:p>
                <a:pPr marL="285750" indent="-285750">
                  <a:buFont typeface="Arial" panose="020B0604020202020204" pitchFamily="34" charset="0"/>
                  <a:buChar char="•"/>
                </a:pPr>
                <a:endParaRPr lang="en-CA" sz="2000" dirty="0"/>
              </a:p>
              <a:p>
                <a:pPr marL="342900" indent="-342900">
                  <a:buFont typeface="Arial" panose="020B0604020202020204" pitchFamily="34" charset="0"/>
                  <a:buChar char="•"/>
                </a:pPr>
                <a:r>
                  <a:rPr lang="en-CA" sz="2000" dirty="0"/>
                  <a:t>Therefore, we can use this equation to ‘scale up’ influence of snag FC due to their elevated nature, using the following assumptions:</a:t>
                </a:r>
              </a:p>
              <a:p>
                <a:pPr marL="800100" lvl="1" indent="-342900">
                  <a:buFont typeface="Arial" panose="020B0604020202020204" pitchFamily="34" charset="0"/>
                  <a:buChar char="•"/>
                </a:pPr>
                <a:r>
                  <a:rPr lang="en-CA" sz="1800" dirty="0"/>
                  <a:t>Only high S/V ratio (fine fuel) elevated fuels should be considered (no 20 cm diameter snags here…)</a:t>
                </a:r>
              </a:p>
              <a:p>
                <a:pPr marL="800100" lvl="1" indent="-342900">
                  <a:buFont typeface="Arial" panose="020B0604020202020204" pitchFamily="34" charset="0"/>
                  <a:buChar char="•"/>
                </a:pPr>
                <a:r>
                  <a:rPr lang="en-CA" sz="1800" dirty="0"/>
                  <a:t>Can use actual FC from </a:t>
                </a:r>
                <a:r>
                  <a:rPr lang="en-CA" sz="1800" dirty="0" err="1"/>
                  <a:t>Sharpsand</a:t>
                </a:r>
                <a:r>
                  <a:rPr lang="en-CA" sz="1800" dirty="0"/>
                  <a:t> experiments, but will need to estimate this for prediction purposes:</a:t>
                </a:r>
              </a:p>
              <a:p>
                <a:pPr marL="1257300" lvl="2" indent="-342900">
                  <a:buFont typeface="Arial" panose="020B0604020202020204" pitchFamily="34" charset="0"/>
                  <a:buChar char="•"/>
                </a:pPr>
                <a:r>
                  <a:rPr lang="en-CA" sz="1600" dirty="0" err="1"/>
                  <a:t>Sharpsand</a:t>
                </a:r>
                <a:r>
                  <a:rPr lang="en-CA" sz="1600" dirty="0"/>
                  <a:t>: snag FC = 0.85 * snag FL for &lt; 3 cm diam. dead fuel</a:t>
                </a:r>
              </a:p>
              <a:p>
                <a:pPr marL="1257300" lvl="2" indent="-342900">
                  <a:buFont typeface="Arial" panose="020B0604020202020204" pitchFamily="34" charset="0"/>
                  <a:buChar char="•"/>
                </a:pPr>
                <a:r>
                  <a:rPr lang="en-CA" sz="1600" dirty="0"/>
                  <a:t>ICFME: snag FC = 0.999 * snag FL for &lt; 3 cm diam. dead fuel</a:t>
                </a:r>
              </a:p>
              <a:p>
                <a:pPr marL="800100" lvl="1" indent="-342900">
                  <a:buFont typeface="Arial" panose="020B0604020202020204" pitchFamily="34" charset="0"/>
                  <a:buChar char="•"/>
                </a:pPr>
                <a:r>
                  <a:rPr lang="en-CA" sz="1800" dirty="0"/>
                  <a:t>Need to consider how to deal with ‘baseline’ level of snags in natural stands (small DBH only)</a:t>
                </a:r>
              </a:p>
              <a:p>
                <a:pPr marL="342900" indent="-342900">
                  <a:buFont typeface="Arial" panose="020B0604020202020204" pitchFamily="34" charset="0"/>
                  <a:buChar char="•"/>
                </a:pPr>
                <a:r>
                  <a:rPr lang="en-CA" sz="2000" dirty="0"/>
                  <a:t>E.g. </a:t>
                </a:r>
                <a:r>
                  <a:rPr lang="en-CA" sz="2000" dirty="0" err="1"/>
                  <a:t>Kenshoe</a:t>
                </a:r>
                <a:r>
                  <a:rPr lang="en-CA" sz="2000" dirty="0"/>
                  <a:t>: 0 snags? ICFME: 30.5% (5-6 cm DBH); Darwin Lk: 0-8%; Prince George: 20% (DBH?)</a:t>
                </a:r>
              </a:p>
              <a:p>
                <a:pPr marL="342900" indent="-342900">
                  <a:buFont typeface="Arial" panose="020B0604020202020204" pitchFamily="34" charset="0"/>
                  <a:buChar char="•"/>
                </a:pPr>
                <a:endParaRPr lang="en-CA" sz="2000" dirty="0"/>
              </a:p>
              <a:p>
                <a:pPr marL="342900" indent="-342900">
                  <a:buFont typeface="Arial" panose="020B0604020202020204" pitchFamily="34" charset="0"/>
                  <a:buChar char="•"/>
                </a:pPr>
                <a:r>
                  <a:rPr lang="en-CA" sz="2000" dirty="0"/>
                  <a:t>Set ~500 small snags (&lt; 3 cm DBH) as baseline for natural stands?</a:t>
                </a:r>
              </a:p>
            </p:txBody>
          </p:sp>
        </mc:Choice>
        <mc:Fallback xmlns="">
          <p:sp>
            <p:nvSpPr>
              <p:cNvPr id="6" name="Text Placeholder 5"/>
              <p:cNvSpPr>
                <a:spLocks noGrp="1" noRot="1" noChangeAspect="1" noMove="1" noResize="1" noEditPoints="1" noAdjustHandles="1" noChangeArrowheads="1" noChangeShapeType="1" noTextEdit="1"/>
              </p:cNvSpPr>
              <p:nvPr>
                <p:ph type="body" sz="half" idx="2"/>
              </p:nvPr>
            </p:nvSpPr>
            <p:spPr>
              <a:xfrm>
                <a:off x="708728" y="975360"/>
                <a:ext cx="11228167" cy="5763370"/>
              </a:xfrm>
              <a:blipFill>
                <a:blip r:embed="rId2"/>
                <a:stretch>
                  <a:fillRect l="-489"/>
                </a:stretch>
              </a:blipFill>
            </p:spPr>
            <p:txBody>
              <a:bodyPr/>
              <a:lstStyle/>
              <a:p>
                <a:r>
                  <a:rPr lang="en-CA">
                    <a:noFill/>
                  </a:rPr>
                  <a:t> </a:t>
                </a:r>
              </a:p>
            </p:txBody>
          </p:sp>
        </mc:Fallback>
      </mc:AlternateContent>
    </p:spTree>
    <p:extLst>
      <p:ext uri="{BB962C8B-B14F-4D97-AF65-F5344CB8AC3E}">
        <p14:creationId xmlns:p14="http://schemas.microsoft.com/office/powerpoint/2010/main" val="4177133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rotWithShape="1">
          <a:blip r:embed="rId2">
            <a:clrChange>
              <a:clrFrom>
                <a:srgbClr val="F7F7F7"/>
              </a:clrFrom>
              <a:clrTo>
                <a:srgbClr val="F7F7F7">
                  <a:alpha val="0"/>
                </a:srgbClr>
              </a:clrTo>
            </a:clrChange>
            <a:extLst>
              <a:ext uri="{BEBA8EAE-BF5A-486C-A8C5-ECC9F3942E4B}">
                <a14:imgProps xmlns:a14="http://schemas.microsoft.com/office/drawing/2010/main">
                  <a14:imgLayer r:embed="rId3">
                    <a14:imgEffect>
                      <a14:artisticCutout/>
                    </a14:imgEffect>
                  </a14:imgLayer>
                </a14:imgProps>
              </a:ext>
              <a:ext uri="{28A0092B-C50C-407E-A947-70E740481C1C}">
                <a14:useLocalDpi xmlns:a14="http://schemas.microsoft.com/office/drawing/2010/main" val="0"/>
              </a:ext>
            </a:extLst>
          </a:blip>
          <a:srcRect l="21105"/>
          <a:stretch/>
        </p:blipFill>
        <p:spPr>
          <a:xfrm>
            <a:off x="3276599" y="1062446"/>
            <a:ext cx="4402115" cy="5551702"/>
          </a:xfrm>
          <a:prstGeom prst="rect">
            <a:avLst/>
          </a:prstGeom>
        </p:spPr>
      </p:pic>
      <p:pic>
        <p:nvPicPr>
          <p:cNvPr id="14" name="Picture 13"/>
          <p:cNvPicPr>
            <a:picLocks noChangeAspect="1"/>
          </p:cNvPicPr>
          <p:nvPr/>
        </p:nvPicPr>
        <p:blipFill rotWithShape="1">
          <a:blip r:embed="rId4">
            <a:clrChange>
              <a:clrFrom>
                <a:srgbClr val="FFFFFF"/>
              </a:clrFrom>
              <a:clrTo>
                <a:srgbClr val="FFFFFF">
                  <a:alpha val="0"/>
                </a:srgbClr>
              </a:clrTo>
            </a:clrChange>
            <a:biLevel thresh="75000"/>
            <a:extLst>
              <a:ext uri="{BEBA8EAE-BF5A-486C-A8C5-ECC9F3942E4B}">
                <a14:imgProps xmlns:a14="http://schemas.microsoft.com/office/drawing/2010/main">
                  <a14:imgLayer r:embed="rId5">
                    <a14:imgEffect>
                      <a14:artisticCutout/>
                    </a14:imgEffect>
                  </a14:imgLayer>
                </a14:imgProps>
              </a:ext>
              <a:ext uri="{28A0092B-C50C-407E-A947-70E740481C1C}">
                <a14:useLocalDpi xmlns:a14="http://schemas.microsoft.com/office/drawing/2010/main" val="0"/>
              </a:ext>
            </a:extLst>
          </a:blip>
          <a:srcRect t="17607" b="9000"/>
          <a:stretch/>
        </p:blipFill>
        <p:spPr>
          <a:xfrm>
            <a:off x="5090415" y="1035703"/>
            <a:ext cx="4000610" cy="5361085"/>
          </a:xfrm>
          <a:prstGeom prst="rect">
            <a:avLst/>
          </a:prstGeom>
          <a:scene3d>
            <a:camera prst="orthographicFront">
              <a:rot lat="0" lon="18899986" rev="21480000"/>
            </a:camera>
            <a:lightRig rig="threePt" dir="t"/>
          </a:scene3d>
        </p:spPr>
      </p:pic>
      <p:pic>
        <p:nvPicPr>
          <p:cNvPr id="19" name="Picture 18"/>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441013" y="-78742"/>
            <a:ext cx="1550512" cy="6656323"/>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428001"/>
            <a:ext cx="1721246" cy="4925068"/>
          </a:xfrm>
          <a:prstGeom prst="rect">
            <a:avLst/>
          </a:prstGeom>
        </p:spPr>
      </p:pic>
      <p:pic>
        <p:nvPicPr>
          <p:cNvPr id="20" name="Picture 1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477137" y="611775"/>
            <a:ext cx="2345421" cy="5741294"/>
          </a:xfrm>
          <a:prstGeom prst="rect">
            <a:avLst/>
          </a:prstGeom>
          <a:scene3d>
            <a:camera prst="orthographicFront">
              <a:rot lat="0" lon="11699976" rev="0"/>
            </a:camera>
            <a:lightRig rig="threePt" dir="t"/>
          </a:scene3d>
        </p:spPr>
      </p:pic>
      <p:sp>
        <p:nvSpPr>
          <p:cNvPr id="23" name="Rectangle 22"/>
          <p:cNvSpPr/>
          <p:nvPr/>
        </p:nvSpPr>
        <p:spPr>
          <a:xfrm>
            <a:off x="114300" y="4099822"/>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41" name="TextBox 40"/>
              <p:cNvSpPr txBox="1"/>
              <p:nvPr/>
            </p:nvSpPr>
            <p:spPr>
              <a:xfrm>
                <a:off x="357199" y="3427837"/>
                <a:ext cx="760914" cy="646331"/>
              </a:xfrm>
              <a:prstGeom prst="rect">
                <a:avLst/>
              </a:prstGeom>
              <a:noFill/>
            </p:spPr>
            <p:txBody>
              <a:bodyPr wrap="none" rtlCol="0">
                <a:spAutoFit/>
              </a:bodyPr>
              <a:lstStyle/>
              <a:p>
                <a:r>
                  <a:rPr lang="en-CA" dirty="0"/>
                  <a:t>LCBH</a:t>
                </a:r>
                <a:endParaRPr lang="en-CA" i="1" dirty="0">
                  <a:latin typeface="Cambria Math" panose="02040503050406030204" pitchFamily="18" charset="0"/>
                </a:endParaRP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𝑧</m:t>
                        </m:r>
                      </m:e>
                    </m:acc>
                  </m:oMath>
                </a14:m>
                <a:r>
                  <a:rPr lang="en-CA" dirty="0"/>
                  <a:t>= 4.4</a:t>
                </a:r>
              </a:p>
            </p:txBody>
          </p:sp>
        </mc:Choice>
        <mc:Fallback xmlns="">
          <p:sp>
            <p:nvSpPr>
              <p:cNvPr id="41" name="TextBox 40"/>
              <p:cNvSpPr txBox="1">
                <a:spLocks noRot="1" noChangeAspect="1" noMove="1" noResize="1" noEditPoints="1" noAdjustHandles="1" noChangeArrowheads="1" noChangeShapeType="1" noTextEdit="1"/>
              </p:cNvSpPr>
              <p:nvPr/>
            </p:nvSpPr>
            <p:spPr>
              <a:xfrm>
                <a:off x="357199" y="3427837"/>
                <a:ext cx="760914" cy="646331"/>
              </a:xfrm>
              <a:prstGeom prst="rect">
                <a:avLst/>
              </a:prstGeom>
              <a:blipFill>
                <a:blip r:embed="rId13"/>
                <a:stretch>
                  <a:fillRect l="-7258" t="-4717" r="-6452" b="-14151"/>
                </a:stretch>
              </a:blipFill>
            </p:spPr>
            <p:txBody>
              <a:bodyPr/>
              <a:lstStyle/>
              <a:p>
                <a:r>
                  <a:rPr lang="en-CA">
                    <a:noFill/>
                  </a:rPr>
                  <a:t> </a:t>
                </a:r>
              </a:p>
            </p:txBody>
          </p:sp>
        </mc:Fallback>
      </mc:AlternateContent>
      <p:sp>
        <p:nvSpPr>
          <p:cNvPr id="3" name="TextBox 2"/>
          <p:cNvSpPr txBox="1"/>
          <p:nvPr/>
        </p:nvSpPr>
        <p:spPr>
          <a:xfrm>
            <a:off x="507166" y="522514"/>
            <a:ext cx="4135424" cy="1200329"/>
          </a:xfrm>
          <a:prstGeom prst="rect">
            <a:avLst/>
          </a:prstGeom>
          <a:noFill/>
        </p:spPr>
        <p:txBody>
          <a:bodyPr wrap="square" rtlCol="0">
            <a:spAutoFit/>
          </a:bodyPr>
          <a:lstStyle/>
          <a:p>
            <a:r>
              <a:rPr lang="en-CA" dirty="0" err="1"/>
              <a:t>Sharpsand</a:t>
            </a:r>
            <a:r>
              <a:rPr lang="en-CA" dirty="0"/>
              <a:t> Creek Canopy Fuels:</a:t>
            </a:r>
          </a:p>
          <a:p>
            <a:r>
              <a:rPr lang="en-CA" dirty="0"/>
              <a:t>(thinned; C-3 in FBPS)</a:t>
            </a:r>
          </a:p>
          <a:p>
            <a:r>
              <a:rPr lang="en-CA" dirty="0"/>
              <a:t>Live s/ha: 5,639</a:t>
            </a:r>
          </a:p>
          <a:p>
            <a:r>
              <a:rPr lang="en-CA" dirty="0"/>
              <a:t>Dead s/ha: 2,600 </a:t>
            </a:r>
          </a:p>
        </p:txBody>
      </p:sp>
      <p:cxnSp>
        <p:nvCxnSpPr>
          <p:cNvPr id="25" name="Straight Connector 24"/>
          <p:cNvCxnSpPr/>
          <p:nvPr/>
        </p:nvCxnSpPr>
        <p:spPr>
          <a:xfrm flipH="1">
            <a:off x="5321435" y="3150704"/>
            <a:ext cx="282301" cy="3234721"/>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7844239" y="3482422"/>
            <a:ext cx="6406" cy="2783466"/>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7099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1" name="TextBox 40"/>
              <p:cNvSpPr txBox="1"/>
              <p:nvPr/>
            </p:nvSpPr>
            <p:spPr>
              <a:xfrm>
                <a:off x="357199" y="3427837"/>
                <a:ext cx="892167" cy="646331"/>
              </a:xfrm>
              <a:prstGeom prst="rect">
                <a:avLst/>
              </a:prstGeom>
              <a:noFill/>
            </p:spPr>
            <p:txBody>
              <a:bodyPr wrap="none" rtlCol="0">
                <a:spAutoFit/>
              </a:bodyPr>
              <a:lstStyle/>
              <a:p>
                <a:r>
                  <a:rPr lang="en-CA" dirty="0"/>
                  <a:t>LCBH</a:t>
                </a:r>
                <a:endParaRPr lang="en-CA" i="1" dirty="0">
                  <a:latin typeface="Cambria Math" panose="02040503050406030204" pitchFamily="18" charset="0"/>
                </a:endParaRP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 4.29</a:t>
                </a:r>
              </a:p>
            </p:txBody>
          </p:sp>
        </mc:Choice>
        <mc:Fallback xmlns="">
          <p:sp>
            <p:nvSpPr>
              <p:cNvPr id="41" name="TextBox 40"/>
              <p:cNvSpPr txBox="1">
                <a:spLocks noRot="1" noChangeAspect="1" noMove="1" noResize="1" noEditPoints="1" noAdjustHandles="1" noChangeArrowheads="1" noChangeShapeType="1" noTextEdit="1"/>
              </p:cNvSpPr>
              <p:nvPr/>
            </p:nvSpPr>
            <p:spPr>
              <a:xfrm>
                <a:off x="357199" y="3427837"/>
                <a:ext cx="892167" cy="646331"/>
              </a:xfrm>
              <a:prstGeom prst="rect">
                <a:avLst/>
              </a:prstGeom>
              <a:blipFill>
                <a:blip r:embed="rId2"/>
                <a:stretch>
                  <a:fillRect l="-6164" t="-4717" r="-4795" b="-14151"/>
                </a:stretch>
              </a:blipFill>
            </p:spPr>
            <p:txBody>
              <a:bodyPr/>
              <a:lstStyle/>
              <a:p>
                <a:r>
                  <a:rPr lang="en-CA">
                    <a:noFill/>
                  </a:rPr>
                  <a:t> </a:t>
                </a:r>
              </a:p>
            </p:txBody>
          </p:sp>
        </mc:Fallback>
      </mc:AlternateContent>
      <p:sp>
        <p:nvSpPr>
          <p:cNvPr id="32" name="TextBox 31"/>
          <p:cNvSpPr txBox="1"/>
          <p:nvPr/>
        </p:nvSpPr>
        <p:spPr>
          <a:xfrm>
            <a:off x="3453558" y="6392915"/>
            <a:ext cx="4558327" cy="369332"/>
          </a:xfrm>
          <a:prstGeom prst="rect">
            <a:avLst/>
          </a:prstGeom>
          <a:noFill/>
        </p:spPr>
        <p:txBody>
          <a:bodyPr wrap="square" rtlCol="0">
            <a:spAutoFit/>
          </a:bodyPr>
          <a:lstStyle/>
          <a:p>
            <a:r>
              <a:rPr lang="en-CA" dirty="0"/>
              <a:t>* Estimate (not measured)</a:t>
            </a:r>
          </a:p>
        </p:txBody>
      </p:sp>
      <p:sp>
        <p:nvSpPr>
          <p:cNvPr id="3" name="TextBox 2"/>
          <p:cNvSpPr txBox="1"/>
          <p:nvPr/>
        </p:nvSpPr>
        <p:spPr>
          <a:xfrm>
            <a:off x="357199" y="270702"/>
            <a:ext cx="4135424" cy="369332"/>
          </a:xfrm>
          <a:prstGeom prst="rect">
            <a:avLst/>
          </a:prstGeom>
          <a:noFill/>
        </p:spPr>
        <p:txBody>
          <a:bodyPr wrap="square" rtlCol="0">
            <a:spAutoFit/>
          </a:bodyPr>
          <a:lstStyle/>
          <a:p>
            <a:r>
              <a:rPr lang="en-CA" dirty="0" err="1"/>
              <a:t>Sharpsand</a:t>
            </a:r>
            <a:r>
              <a:rPr lang="en-CA" dirty="0"/>
              <a:t> Creek Canopy Fuel Measures:</a:t>
            </a:r>
          </a:p>
        </p:txBody>
      </p:sp>
    </p:spTree>
    <p:extLst>
      <p:ext uri="{BB962C8B-B14F-4D97-AF65-F5344CB8AC3E}">
        <p14:creationId xmlns:p14="http://schemas.microsoft.com/office/powerpoint/2010/main" val="25220069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457200"/>
            <a:ext cx="3932237" cy="620486"/>
          </a:xfrm>
        </p:spPr>
        <p:txBody>
          <a:bodyPr/>
          <a:lstStyle/>
          <a:p>
            <a:r>
              <a:rPr lang="en-CA" dirty="0" err="1"/>
              <a:t>Kenshoe</a:t>
            </a:r>
            <a:r>
              <a:rPr lang="en-CA" dirty="0"/>
              <a:t> Lake</a:t>
            </a:r>
          </a:p>
        </p:txBody>
      </p:sp>
      <p:sp>
        <p:nvSpPr>
          <p:cNvPr id="6" name="Text Placeholder 5"/>
          <p:cNvSpPr>
            <a:spLocks noGrp="1"/>
          </p:cNvSpPr>
          <p:nvPr>
            <p:ph type="body" sz="half" idx="2"/>
          </p:nvPr>
        </p:nvSpPr>
        <p:spPr>
          <a:xfrm>
            <a:off x="278296" y="1186541"/>
            <a:ext cx="5993295" cy="5482615"/>
          </a:xfrm>
        </p:spPr>
        <p:txBody>
          <a:bodyPr>
            <a:normAutofit fontScale="92500" lnSpcReduction="10000"/>
          </a:bodyPr>
          <a:lstStyle/>
          <a:p>
            <a:r>
              <a:rPr lang="en-CA" b="1" dirty="0"/>
              <a:t>Jack pine overstory </a:t>
            </a:r>
            <a:r>
              <a:rPr lang="en-CA" dirty="0"/>
              <a:t>(2057 s/ha; 31.2 m^2/ha BA)</a:t>
            </a:r>
          </a:p>
          <a:p>
            <a:r>
              <a:rPr lang="en-CA" b="1" dirty="0"/>
              <a:t>Black spruce understory </a:t>
            </a:r>
            <a:r>
              <a:rPr lang="en-CA" dirty="0"/>
              <a:t>(1093 s/ha; 4.0 m^2/ha BA)</a:t>
            </a:r>
          </a:p>
          <a:p>
            <a:endParaRPr lang="en-CA" dirty="0"/>
          </a:p>
          <a:p>
            <a:r>
              <a:rPr lang="en-CA" dirty="0"/>
              <a:t>Reported </a:t>
            </a:r>
            <a:r>
              <a:rPr lang="en-CA" b="1" dirty="0"/>
              <a:t>Jack pine LCBH</a:t>
            </a:r>
            <a:r>
              <a:rPr lang="en-CA" dirty="0"/>
              <a:t>: 11.6 m</a:t>
            </a:r>
          </a:p>
          <a:p>
            <a:r>
              <a:rPr lang="en-CA" dirty="0"/>
              <a:t>Mean </a:t>
            </a:r>
            <a:r>
              <a:rPr lang="en-CA" b="1" dirty="0"/>
              <a:t>black spruce height </a:t>
            </a:r>
            <a:r>
              <a:rPr lang="en-CA" dirty="0"/>
              <a:t>not reported (range: 1-13 m)</a:t>
            </a:r>
          </a:p>
          <a:p>
            <a:endParaRPr lang="en-CA" dirty="0"/>
          </a:p>
          <a:p>
            <a:endParaRPr lang="en-CA" dirty="0"/>
          </a:p>
          <a:p>
            <a:r>
              <a:rPr lang="en-CA" b="1" dirty="0"/>
              <a:t>What does crown fire refer to?</a:t>
            </a:r>
          </a:p>
          <a:p>
            <a:r>
              <a:rPr lang="en-CA" dirty="0"/>
              <a:t>-crowning in parts of the black spruce (CFB): Stocks (1989), VW 1993; with LCBH of 2 m (VW 1993, Cruz 1999, Cruz et al. 2003)</a:t>
            </a:r>
          </a:p>
          <a:p>
            <a:r>
              <a:rPr lang="en-CA" dirty="0"/>
              <a:t>-Crowning in the jack pine (STX-3); LCBH of 8 m</a:t>
            </a:r>
          </a:p>
          <a:p>
            <a:endParaRPr lang="en-CA" dirty="0"/>
          </a:p>
          <a:p>
            <a:r>
              <a:rPr lang="en-CA" b="1" dirty="0"/>
              <a:t>Can we consider separate crowning events??</a:t>
            </a:r>
          </a:p>
          <a:p>
            <a:r>
              <a:rPr lang="en-CA" dirty="0"/>
              <a:t>-crowning in ‘understory’ spruce </a:t>
            </a:r>
            <a:r>
              <a:rPr lang="en-CA" dirty="0">
                <a:sym typeface="Wingdings" panose="05000000000000000000" pitchFamily="2" charset="2"/>
              </a:rPr>
              <a:t> </a:t>
            </a:r>
            <a:r>
              <a:rPr lang="en-CA" dirty="0"/>
              <a:t> surface fire</a:t>
            </a:r>
          </a:p>
          <a:p>
            <a:r>
              <a:rPr lang="en-CA" dirty="0"/>
              <a:t>-crowning in ‘mid-story’ spruce </a:t>
            </a:r>
            <a:r>
              <a:rPr lang="en-CA" dirty="0">
                <a:sym typeface="Wingdings" panose="05000000000000000000" pitchFamily="2" charset="2"/>
              </a:rPr>
              <a:t> crowning event, based on FSG (spruce LCBH-understory or </a:t>
            </a:r>
            <a:r>
              <a:rPr lang="en-CA" dirty="0" err="1">
                <a:sym typeface="Wingdings" panose="05000000000000000000" pitchFamily="2" charset="2"/>
              </a:rPr>
              <a:t>fuelbed</a:t>
            </a:r>
            <a:r>
              <a:rPr lang="en-CA" dirty="0">
                <a:sym typeface="Wingdings" panose="05000000000000000000" pitchFamily="2" charset="2"/>
              </a:rPr>
              <a:t> height)</a:t>
            </a:r>
          </a:p>
          <a:p>
            <a:r>
              <a:rPr lang="en-CA" dirty="0">
                <a:sym typeface="Wingdings" panose="05000000000000000000" pitchFamily="2" charset="2"/>
              </a:rPr>
              <a:t>-crowning in overstory pine  crowning event, based on FSG (pine LCBH-spruce height)</a:t>
            </a:r>
            <a:endParaRPr lang="en-CA" dirty="0"/>
          </a:p>
          <a:p>
            <a:r>
              <a:rPr lang="en-CA" dirty="0"/>
              <a:t>-Non-independent events, so stats will have to be interpreted carefully</a:t>
            </a:r>
          </a:p>
        </p:txBody>
      </p:sp>
      <p:sp>
        <p:nvSpPr>
          <p:cNvPr id="2" name="Content Placeholder 1"/>
          <p:cNvSpPr>
            <a:spLocks noGrp="1"/>
          </p:cNvSpPr>
          <p:nvPr>
            <p:ph idx="1"/>
          </p:nvPr>
        </p:nvSpPr>
        <p:spPr>
          <a:xfrm>
            <a:off x="5834743" y="897973"/>
            <a:ext cx="6172200" cy="4873625"/>
          </a:xfrm>
        </p:spPr>
        <p:txBody>
          <a:bodyPr/>
          <a:lstStyle/>
          <a:p>
            <a:endParaRPr lang="en-CA" dirty="0"/>
          </a:p>
        </p:txBody>
      </p:sp>
    </p:spTree>
    <p:extLst>
      <p:ext uri="{BB962C8B-B14F-4D97-AF65-F5344CB8AC3E}">
        <p14:creationId xmlns:p14="http://schemas.microsoft.com/office/powerpoint/2010/main" val="316343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rotWithShape="1">
          <a:blip r:embed="rId2">
            <a:clrChange>
              <a:clrFrom>
                <a:srgbClr val="FFFFFF"/>
              </a:clrFrom>
              <a:clrTo>
                <a:srgbClr val="FFFFFF">
                  <a:alpha val="0"/>
                </a:srgbClr>
              </a:clrTo>
            </a:clrChange>
            <a:biLevel thresh="75000"/>
            <a:extLst>
              <a:ext uri="{BEBA8EAE-BF5A-486C-A8C5-ECC9F3942E4B}">
                <a14:imgProps xmlns:a14="http://schemas.microsoft.com/office/drawing/2010/main">
                  <a14:imgLayer r:embed="rId3">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7"/>
            <a:ext cx="4000610" cy="6916866"/>
          </a:xfrm>
          <a:prstGeom prst="rect">
            <a:avLst/>
          </a:prstGeom>
          <a:scene3d>
            <a:camera prst="orthographicFront">
              <a:rot lat="0" lon="18899986" rev="21480000"/>
            </a:camera>
            <a:lightRig rig="threePt" dir="t"/>
          </a:scene3d>
        </p:spPr>
      </p:pic>
      <p:pic>
        <p:nvPicPr>
          <p:cNvPr id="4" name="Picture 3"/>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767191"/>
            <a:ext cx="1969481" cy="1496248"/>
          </a:xfrm>
          <a:prstGeom prst="rect">
            <a:avLst/>
          </a:prstGeom>
        </p:spPr>
      </p:pic>
      <p:pic>
        <p:nvPicPr>
          <p:cNvPr id="9" name="Picture 8"/>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9031400" y="4137648"/>
            <a:ext cx="2765150" cy="2049592"/>
          </a:xfrm>
          <a:prstGeom prst="rect">
            <a:avLst/>
          </a:prstGeom>
          <a:scene3d>
            <a:camera prst="orthographicFront">
              <a:rot lat="0" lon="0" rev="21299999"/>
            </a:camera>
            <a:lightRig rig="threePt" dir="t"/>
          </a:scene3d>
        </p:spPr>
      </p:pic>
      <p:pic>
        <p:nvPicPr>
          <p:cNvPr id="12" name="Picture 11"/>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2753139"/>
            <a:ext cx="3216518" cy="3510299"/>
          </a:xfrm>
          <a:prstGeom prst="rect">
            <a:avLst/>
          </a:prstGeom>
          <a:scene3d>
            <a:camera prst="orthographicFront">
              <a:rot lat="149856" lon="19805668" rev="21559970"/>
            </a:camera>
            <a:lightRig rig="threePt" dir="t"/>
          </a:scene3d>
        </p:spPr>
      </p:pic>
      <p:pic>
        <p:nvPicPr>
          <p:cNvPr id="19" name="Picture 18"/>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48204" y="-243852"/>
            <a:ext cx="1550512" cy="6656323"/>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8">
            <a:clrChange>
              <a:clrFrom>
                <a:srgbClr val="FFFFFF"/>
              </a:clrFrom>
              <a:clrTo>
                <a:srgbClr val="FFFFFF">
                  <a:alpha val="0"/>
                </a:srgbClr>
              </a:clrTo>
            </a:clrChange>
            <a:biLevel thresh="75000"/>
            <a:extLst>
              <a:ext uri="{BEBA8EAE-BF5A-486C-A8C5-ECC9F3942E4B}">
                <a14:imgProps xmlns:a14="http://schemas.microsoft.com/office/drawing/2010/main">
                  <a14:imgLayer r:embed="rId9">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49"/>
            <a:ext cx="1721246" cy="6354318"/>
          </a:xfrm>
          <a:prstGeom prst="rect">
            <a:avLst/>
          </a:prstGeom>
        </p:spPr>
      </p:pic>
      <p:pic>
        <p:nvPicPr>
          <p:cNvPr id="5" name="Picture 4"/>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4522423"/>
            <a:ext cx="2348843" cy="1741016"/>
          </a:xfrm>
          <a:prstGeom prst="rect">
            <a:avLst/>
          </a:prstGeom>
        </p:spPr>
      </p:pic>
      <p:pic>
        <p:nvPicPr>
          <p:cNvPr id="6" name="Picture 5"/>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23286" y="4379101"/>
            <a:ext cx="1400176" cy="1884337"/>
          </a:xfrm>
          <a:prstGeom prst="rect">
            <a:avLst/>
          </a:prstGeom>
          <a:scene3d>
            <a:camera prst="orthographicFront">
              <a:rot lat="0" lon="10799999" rev="120000"/>
            </a:camera>
            <a:lightRig rig="threePt" dir="t"/>
          </a:scene3d>
        </p:spPr>
      </p:pic>
      <p:pic>
        <p:nvPicPr>
          <p:cNvPr id="17" name="Picture 16"/>
          <p:cNvPicPr>
            <a:picLocks noChangeAspect="1"/>
          </p:cNvPicPr>
          <p:nvPr/>
        </p:nvPicPr>
        <p:blipFill rotWithShape="1">
          <a:blip r:embed="rId10">
            <a:clrChange>
              <a:clrFrom>
                <a:srgbClr val="F7F7F7"/>
              </a:clrFrom>
              <a:clrTo>
                <a:srgbClr val="F7F7F7">
                  <a:alpha val="0"/>
                </a:srgbClr>
              </a:clrTo>
            </a:clrChange>
            <a:extLst>
              <a:ext uri="{BEBA8EAE-BF5A-486C-A8C5-ECC9F3942E4B}">
                <a14:imgProps xmlns:a14="http://schemas.microsoft.com/office/drawing/2010/main">
                  <a14:imgLayer r:embed="rId11">
                    <a14:imgEffect>
                      <a14:artisticCutout/>
                    </a14:imgEffect>
                  </a14:imgLayer>
                </a14:imgProps>
              </a:ext>
              <a:ext uri="{28A0092B-C50C-407E-A947-70E740481C1C}">
                <a14:useLocalDpi xmlns:a14="http://schemas.microsoft.com/office/drawing/2010/main" val="0"/>
              </a:ext>
            </a:extLst>
          </a:blip>
          <a:srcRect l="21105"/>
          <a:stretch/>
        </p:blipFill>
        <p:spPr>
          <a:xfrm>
            <a:off x="3372633" y="-470311"/>
            <a:ext cx="4402115" cy="7162800"/>
          </a:xfrm>
          <a:prstGeom prst="rect">
            <a:avLst/>
          </a:prstGeom>
        </p:spPr>
      </p:pic>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477137" y="-925561"/>
            <a:ext cx="2345421" cy="6834859"/>
          </a:xfrm>
          <a:prstGeom prst="rect">
            <a:avLst/>
          </a:prstGeom>
          <a:scene3d>
            <a:camera prst="orthographicFront">
              <a:rot lat="0" lon="11699976" rev="0"/>
            </a:camera>
            <a:lightRig rig="threePt" dir="t"/>
          </a:scene3d>
        </p:spPr>
      </p:pic>
      <p:sp>
        <p:nvSpPr>
          <p:cNvPr id="23" name="Rectangle 22"/>
          <p:cNvSpPr/>
          <p:nvPr/>
        </p:nvSpPr>
        <p:spPr>
          <a:xfrm>
            <a:off x="114300" y="3289923"/>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p:cNvSpPr/>
          <p:nvPr/>
        </p:nvSpPr>
        <p:spPr>
          <a:xfrm>
            <a:off x="114300" y="4580367"/>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a:off x="114300" y="6064845"/>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39" name="TextBox 38"/>
              <p:cNvSpPr txBox="1"/>
              <p:nvPr/>
            </p:nvSpPr>
            <p:spPr>
              <a:xfrm>
                <a:off x="457861" y="6062059"/>
                <a:ext cx="1873911" cy="923330"/>
              </a:xfrm>
              <a:prstGeom prst="rect">
                <a:avLst/>
              </a:prstGeom>
              <a:noFill/>
            </p:spPr>
            <p:txBody>
              <a:bodyPr wrap="none" rtlCol="0">
                <a:spAutoFit/>
              </a:bodyPr>
              <a:lstStyle/>
              <a:p>
                <a:r>
                  <a:rPr lang="en-CA" dirty="0" err="1"/>
                  <a:t>LCBH_spruce</a:t>
                </a:r>
                <a:r>
                  <a:rPr lang="en-CA" dirty="0"/>
                  <a:t> </a:t>
                </a:r>
              </a:p>
              <a:p>
                <a14:m>
                  <m:oMath xmlns:m="http://schemas.openxmlformats.org/officeDocument/2006/math">
                    <m:acc>
                      <m:accPr>
                        <m:chr m:val="̅"/>
                        <m:ctrlPr>
                          <a:rPr lang="en-CA" i="1">
                            <a:latin typeface="Cambria Math" panose="02040503050406030204" pitchFamily="18" charset="0"/>
                          </a:rPr>
                        </m:ctrlPr>
                      </m:accPr>
                      <m:e>
                        <m:r>
                          <a:rPr lang="en-CA" i="1">
                            <a:latin typeface="Cambria Math" panose="02040503050406030204" pitchFamily="18" charset="0"/>
                          </a:rPr>
                          <m:t>𝑥</m:t>
                        </m:r>
                      </m:e>
                    </m:acc>
                  </m:oMath>
                </a14:m>
                <a:r>
                  <a:rPr lang="en-CA" dirty="0"/>
                  <a:t>= 0.5* (often ~0)</a:t>
                </a:r>
              </a:p>
              <a:p>
                <a:endParaRPr lang="en-CA" dirty="0"/>
              </a:p>
            </p:txBody>
          </p:sp>
        </mc:Choice>
        <mc:Fallback xmlns="">
          <p:sp>
            <p:nvSpPr>
              <p:cNvPr id="39" name="TextBox 38"/>
              <p:cNvSpPr txBox="1">
                <a:spLocks noRot="1" noChangeAspect="1" noMove="1" noResize="1" noEditPoints="1" noAdjustHandles="1" noChangeArrowheads="1" noChangeShapeType="1" noTextEdit="1"/>
              </p:cNvSpPr>
              <p:nvPr/>
            </p:nvSpPr>
            <p:spPr>
              <a:xfrm>
                <a:off x="457861" y="6062059"/>
                <a:ext cx="1873911" cy="923330"/>
              </a:xfrm>
              <a:prstGeom prst="rect">
                <a:avLst/>
              </a:prstGeom>
              <a:blipFill>
                <a:blip r:embed="rId13"/>
                <a:stretch>
                  <a:fillRect l="-2597" t="-3289" r="-1948"/>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40" name="TextBox 39"/>
              <p:cNvSpPr txBox="1"/>
              <p:nvPr/>
            </p:nvSpPr>
            <p:spPr>
              <a:xfrm>
                <a:off x="1172149" y="5297444"/>
                <a:ext cx="1864613" cy="646331"/>
              </a:xfrm>
              <a:prstGeom prst="rect">
                <a:avLst/>
              </a:prstGeom>
              <a:noFill/>
            </p:spPr>
            <p:txBody>
              <a:bodyPr wrap="none" rtlCol="0">
                <a:spAutoFit/>
              </a:bodyPr>
              <a:lstStyle/>
              <a:p>
                <a:r>
                  <a:rPr lang="en-CA" dirty="0" err="1"/>
                  <a:t>CD_spruce</a:t>
                </a:r>
                <a:r>
                  <a:rPr lang="en-CA" dirty="0"/>
                  <a:t> (</a:t>
                </a:r>
                <a:r>
                  <a:rPr lang="en-CA" dirty="0" err="1"/>
                  <a:t>MidS</a:t>
                </a:r>
                <a:r>
                  <a:rPr lang="en-CA" dirty="0"/>
                  <a:t>)</a:t>
                </a:r>
              </a:p>
              <a:p>
                <a14:m>
                  <m:oMath xmlns:m="http://schemas.openxmlformats.org/officeDocument/2006/math">
                    <m:acc>
                      <m:accPr>
                        <m:chr m:val="̅"/>
                        <m:ctrlPr>
                          <a:rPr lang="en-CA" i="1">
                            <a:latin typeface="Cambria Math" panose="02040503050406030204" pitchFamily="18" charset="0"/>
                          </a:rPr>
                        </m:ctrlPr>
                      </m:accPr>
                      <m:e>
                        <m:r>
                          <a:rPr lang="en-CA" i="1">
                            <a:latin typeface="Cambria Math" panose="02040503050406030204" pitchFamily="18" charset="0"/>
                          </a:rPr>
                          <m:t>𝑥</m:t>
                        </m:r>
                      </m:e>
                    </m:acc>
                  </m:oMath>
                </a14:m>
                <a:r>
                  <a:rPr lang="en-CA" dirty="0"/>
                  <a:t>= 5.7*</a:t>
                </a:r>
              </a:p>
            </p:txBody>
          </p:sp>
        </mc:Choice>
        <mc:Fallback xmlns="">
          <p:sp>
            <p:nvSpPr>
              <p:cNvPr id="40" name="TextBox 39"/>
              <p:cNvSpPr txBox="1">
                <a:spLocks noRot="1" noChangeAspect="1" noMove="1" noResize="1" noEditPoints="1" noAdjustHandles="1" noChangeArrowheads="1" noChangeShapeType="1" noTextEdit="1"/>
              </p:cNvSpPr>
              <p:nvPr/>
            </p:nvSpPr>
            <p:spPr>
              <a:xfrm>
                <a:off x="1172149" y="5297444"/>
                <a:ext cx="1864613" cy="646331"/>
              </a:xfrm>
              <a:prstGeom prst="rect">
                <a:avLst/>
              </a:prstGeom>
              <a:blipFill>
                <a:blip r:embed="rId14"/>
                <a:stretch>
                  <a:fillRect l="-2614" t="-4717" r="-2288" b="-14151"/>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41" name="TextBox 40"/>
              <p:cNvSpPr txBox="1"/>
              <p:nvPr/>
            </p:nvSpPr>
            <p:spPr>
              <a:xfrm>
                <a:off x="507166" y="2651127"/>
                <a:ext cx="2202141" cy="646331"/>
              </a:xfrm>
              <a:prstGeom prst="rect">
                <a:avLst/>
              </a:prstGeom>
              <a:noFill/>
            </p:spPr>
            <p:txBody>
              <a:bodyPr wrap="none" rtlCol="0">
                <a:spAutoFit/>
              </a:bodyPr>
              <a:lstStyle/>
              <a:p>
                <a:r>
                  <a:rPr lang="en-CA" dirty="0"/>
                  <a:t>LCBH_pine</a:t>
                </a: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 10.5 (SH, fixed CR)</a:t>
                </a:r>
              </a:p>
            </p:txBody>
          </p:sp>
        </mc:Choice>
        <mc:Fallback xmlns="">
          <p:sp>
            <p:nvSpPr>
              <p:cNvPr id="41" name="TextBox 40"/>
              <p:cNvSpPr txBox="1">
                <a:spLocks noRot="1" noChangeAspect="1" noMove="1" noResize="1" noEditPoints="1" noAdjustHandles="1" noChangeArrowheads="1" noChangeShapeType="1" noTextEdit="1"/>
              </p:cNvSpPr>
              <p:nvPr/>
            </p:nvSpPr>
            <p:spPr>
              <a:xfrm>
                <a:off x="507166" y="2651127"/>
                <a:ext cx="2202141" cy="646331"/>
              </a:xfrm>
              <a:prstGeom prst="rect">
                <a:avLst/>
              </a:prstGeom>
              <a:blipFill>
                <a:blip r:embed="rId15"/>
                <a:stretch>
                  <a:fillRect l="-2216" t="-5660" r="-1939" b="-14151"/>
                </a:stretch>
              </a:blipFill>
            </p:spPr>
            <p:txBody>
              <a:bodyPr/>
              <a:lstStyle/>
              <a:p>
                <a:r>
                  <a:rPr lang="en-CA">
                    <a:noFill/>
                  </a:rPr>
                  <a:t> </a:t>
                </a:r>
              </a:p>
            </p:txBody>
          </p:sp>
        </mc:Fallback>
      </mc:AlternateContent>
      <p:sp>
        <p:nvSpPr>
          <p:cNvPr id="45" name="Up Arrow 44"/>
          <p:cNvSpPr/>
          <p:nvPr/>
        </p:nvSpPr>
        <p:spPr>
          <a:xfrm>
            <a:off x="2708252" y="6133006"/>
            <a:ext cx="131397" cy="26086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Up-Down Arrow 45"/>
          <p:cNvSpPr/>
          <p:nvPr/>
        </p:nvSpPr>
        <p:spPr>
          <a:xfrm>
            <a:off x="2977987" y="4648528"/>
            <a:ext cx="97883" cy="138644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7" name="Up Arrow 46"/>
          <p:cNvSpPr/>
          <p:nvPr/>
        </p:nvSpPr>
        <p:spPr>
          <a:xfrm>
            <a:off x="3180807" y="3364218"/>
            <a:ext cx="107796" cy="302965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2" name="TextBox 1"/>
              <p:cNvSpPr txBox="1"/>
              <p:nvPr/>
            </p:nvSpPr>
            <p:spPr>
              <a:xfrm>
                <a:off x="193252" y="3474960"/>
                <a:ext cx="2929713" cy="923330"/>
              </a:xfrm>
              <a:prstGeom prst="rect">
                <a:avLst/>
              </a:prstGeom>
              <a:noFill/>
            </p:spPr>
            <p:txBody>
              <a:bodyPr wrap="none" rtlCol="0">
                <a:spAutoFit/>
              </a:bodyPr>
              <a:lstStyle/>
              <a:p>
                <a:r>
                  <a:rPr lang="en-CA" dirty="0"/>
                  <a:t>FSG:</a:t>
                </a:r>
              </a:p>
              <a:p>
                <a:r>
                  <a:rPr lang="en-CA" dirty="0" err="1"/>
                  <a:t>LCBH_pine</a:t>
                </a:r>
                <a:r>
                  <a:rPr lang="en-CA" dirty="0"/>
                  <a:t> - </a:t>
                </a:r>
                <a:r>
                  <a:rPr lang="en-CA" dirty="0" err="1"/>
                  <a:t>SH_spruce</a:t>
                </a:r>
                <a:endParaRPr lang="en-CA" dirty="0"/>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=4.3 m, without adjustment</a:t>
                </a:r>
              </a:p>
            </p:txBody>
          </p:sp>
        </mc:Choice>
        <mc:Fallback xmlns="">
          <p:sp>
            <p:nvSpPr>
              <p:cNvPr id="2" name="TextBox 1"/>
              <p:cNvSpPr txBox="1">
                <a:spLocks noRot="1" noChangeAspect="1" noMove="1" noResize="1" noEditPoints="1" noAdjustHandles="1" noChangeArrowheads="1" noChangeShapeType="1" noTextEdit="1"/>
              </p:cNvSpPr>
              <p:nvPr/>
            </p:nvSpPr>
            <p:spPr>
              <a:xfrm>
                <a:off x="193252" y="3474960"/>
                <a:ext cx="2929713" cy="923330"/>
              </a:xfrm>
              <a:prstGeom prst="rect">
                <a:avLst/>
              </a:prstGeom>
              <a:blipFill>
                <a:blip r:embed="rId16"/>
                <a:stretch>
                  <a:fillRect l="-1875" t="-3289" r="-1458" b="-9211"/>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31" name="TextBox 30"/>
              <p:cNvSpPr txBox="1"/>
              <p:nvPr/>
            </p:nvSpPr>
            <p:spPr>
              <a:xfrm>
                <a:off x="461853" y="4562565"/>
                <a:ext cx="1176925" cy="646331"/>
              </a:xfrm>
              <a:prstGeom prst="rect">
                <a:avLst/>
              </a:prstGeom>
              <a:noFill/>
            </p:spPr>
            <p:txBody>
              <a:bodyPr wrap="none" rtlCol="0">
                <a:spAutoFit/>
              </a:bodyPr>
              <a:lstStyle/>
              <a:p>
                <a:r>
                  <a:rPr lang="en-CA" dirty="0" err="1"/>
                  <a:t>SH_spruce</a:t>
                </a:r>
                <a:endParaRPr lang="en-CA" dirty="0"/>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 6.2 m</a:t>
                </a:r>
              </a:p>
            </p:txBody>
          </p:sp>
        </mc:Choice>
        <mc:Fallback xmlns="">
          <p:sp>
            <p:nvSpPr>
              <p:cNvPr id="31" name="TextBox 30"/>
              <p:cNvSpPr txBox="1">
                <a:spLocks noRot="1" noChangeAspect="1" noMove="1" noResize="1" noEditPoints="1" noAdjustHandles="1" noChangeArrowheads="1" noChangeShapeType="1" noTextEdit="1"/>
              </p:cNvSpPr>
              <p:nvPr/>
            </p:nvSpPr>
            <p:spPr>
              <a:xfrm>
                <a:off x="461853" y="4562565"/>
                <a:ext cx="1176925" cy="646331"/>
              </a:xfrm>
              <a:prstGeom prst="rect">
                <a:avLst/>
              </a:prstGeom>
              <a:blipFill>
                <a:blip r:embed="rId17"/>
                <a:stretch>
                  <a:fillRect l="-4663" t="-4717" r="-4145" b="-14151"/>
                </a:stretch>
              </a:blipFill>
            </p:spPr>
            <p:txBody>
              <a:bodyPr/>
              <a:lstStyle/>
              <a:p>
                <a:r>
                  <a:rPr lang="en-CA">
                    <a:noFill/>
                  </a:rPr>
                  <a:t> </a:t>
                </a:r>
              </a:p>
            </p:txBody>
          </p:sp>
        </mc:Fallback>
      </mc:AlternateContent>
      <p:sp>
        <p:nvSpPr>
          <p:cNvPr id="32" name="TextBox 31"/>
          <p:cNvSpPr txBox="1"/>
          <p:nvPr/>
        </p:nvSpPr>
        <p:spPr>
          <a:xfrm>
            <a:off x="3453558" y="6392915"/>
            <a:ext cx="4558327" cy="369332"/>
          </a:xfrm>
          <a:prstGeom prst="rect">
            <a:avLst/>
          </a:prstGeom>
          <a:noFill/>
        </p:spPr>
        <p:txBody>
          <a:bodyPr wrap="square" rtlCol="0">
            <a:spAutoFit/>
          </a:bodyPr>
          <a:lstStyle/>
          <a:p>
            <a:r>
              <a:rPr lang="en-CA" dirty="0"/>
              <a:t>* Overall estimate (not measured)</a:t>
            </a:r>
          </a:p>
        </p:txBody>
      </p:sp>
      <p:sp>
        <p:nvSpPr>
          <p:cNvPr id="3" name="TextBox 2"/>
          <p:cNvSpPr txBox="1"/>
          <p:nvPr/>
        </p:nvSpPr>
        <p:spPr>
          <a:xfrm>
            <a:off x="507166" y="522514"/>
            <a:ext cx="2664576" cy="646331"/>
          </a:xfrm>
          <a:prstGeom prst="rect">
            <a:avLst/>
          </a:prstGeom>
          <a:noFill/>
        </p:spPr>
        <p:txBody>
          <a:bodyPr wrap="none" rtlCol="0">
            <a:spAutoFit/>
          </a:bodyPr>
          <a:lstStyle/>
          <a:p>
            <a:r>
              <a:rPr lang="en-CA" dirty="0" err="1"/>
              <a:t>Kenshoe</a:t>
            </a:r>
            <a:r>
              <a:rPr lang="en-CA" dirty="0"/>
              <a:t> Lake Canopy Fuel</a:t>
            </a:r>
          </a:p>
          <a:p>
            <a:r>
              <a:rPr lang="en-CA" dirty="0"/>
              <a:t>Measures:</a:t>
            </a:r>
          </a:p>
        </p:txBody>
      </p:sp>
      <p:pic>
        <p:nvPicPr>
          <p:cNvPr id="25" name="Picture 24"/>
          <p:cNvPicPr>
            <a:picLocks noChangeAspect="1"/>
          </p:cNvPicPr>
          <p:nvPr/>
        </p:nvPicPr>
        <p:blipFill rotWithShape="1">
          <a:blip r:embed="rId18" cstate="print">
            <a:biLevel thresh="25000"/>
            <a:extLst>
              <a:ext uri="{BEBA8EAE-BF5A-486C-A8C5-ECC9F3942E4B}">
                <a14:imgProps xmlns:a14="http://schemas.microsoft.com/office/drawing/2010/main">
                  <a14:imgLayer r:embed="rId19">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8205780" y="6003157"/>
            <a:ext cx="238508" cy="438077"/>
          </a:xfrm>
          <a:prstGeom prst="rect">
            <a:avLst/>
          </a:prstGeom>
          <a:scene3d>
            <a:camera prst="orthographicFront">
              <a:rot lat="0" lon="0" rev="300000"/>
            </a:camera>
            <a:lightRig rig="threePt" dir="t"/>
          </a:scene3d>
        </p:spPr>
      </p:pic>
      <p:pic>
        <p:nvPicPr>
          <p:cNvPr id="26" name="Picture 25"/>
          <p:cNvPicPr>
            <a:picLocks noChangeAspect="1"/>
          </p:cNvPicPr>
          <p:nvPr/>
        </p:nvPicPr>
        <p:blipFill rotWithShape="1">
          <a:blip r:embed="rId20" cstate="print">
            <a:biLevel thresh="25000"/>
            <a:extLst>
              <a:ext uri="{BEBA8EAE-BF5A-486C-A8C5-ECC9F3942E4B}">
                <a14:imgProps xmlns:a14="http://schemas.microsoft.com/office/drawing/2010/main">
                  <a14:imgLayer r:embed="rId21">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8832162" y="5946286"/>
            <a:ext cx="260544" cy="542030"/>
          </a:xfrm>
          <a:prstGeom prst="rect">
            <a:avLst/>
          </a:prstGeom>
        </p:spPr>
      </p:pic>
      <p:pic>
        <p:nvPicPr>
          <p:cNvPr id="27" name="Picture 26"/>
          <p:cNvPicPr>
            <a:picLocks noChangeAspect="1"/>
          </p:cNvPicPr>
          <p:nvPr/>
        </p:nvPicPr>
        <p:blipFill rotWithShape="1">
          <a:blip r:embed="rId22" cstate="print">
            <a:biLevel thresh="25000"/>
            <a:extLst>
              <a:ext uri="{BEBA8EAE-BF5A-486C-A8C5-ECC9F3942E4B}">
                <a14:imgProps xmlns:a14="http://schemas.microsoft.com/office/drawing/2010/main">
                  <a14:imgLayer r:embed="rId6">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9090835" y="5672887"/>
            <a:ext cx="408101" cy="749575"/>
          </a:xfrm>
          <a:prstGeom prst="rect">
            <a:avLst/>
          </a:prstGeom>
          <a:scene3d>
            <a:camera prst="orthographicFront">
              <a:rot lat="0" lon="0" rev="300000"/>
            </a:camera>
            <a:lightRig rig="threePt" dir="t"/>
          </a:scene3d>
        </p:spPr>
      </p:pic>
      <p:pic>
        <p:nvPicPr>
          <p:cNvPr id="28" name="Picture 27"/>
          <p:cNvPicPr>
            <a:picLocks noChangeAspect="1"/>
          </p:cNvPicPr>
          <p:nvPr/>
        </p:nvPicPr>
        <p:blipFill rotWithShape="1">
          <a:blip r:embed="rId18" cstate="print">
            <a:biLevel thresh="25000"/>
            <a:extLst>
              <a:ext uri="{BEBA8EAE-BF5A-486C-A8C5-ECC9F3942E4B}">
                <a14:imgProps xmlns:a14="http://schemas.microsoft.com/office/drawing/2010/main">
                  <a14:imgLayer r:embed="rId19">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740548" y="6075452"/>
            <a:ext cx="238508" cy="438077"/>
          </a:xfrm>
          <a:prstGeom prst="rect">
            <a:avLst/>
          </a:prstGeom>
          <a:scene3d>
            <a:camera prst="orthographicFront">
              <a:rot lat="0" lon="0" rev="300000"/>
            </a:camera>
            <a:lightRig rig="threePt" dir="t"/>
          </a:scene3d>
        </p:spPr>
      </p:pic>
      <p:pic>
        <p:nvPicPr>
          <p:cNvPr id="29" name="Picture 28"/>
          <p:cNvPicPr>
            <a:picLocks noChangeAspect="1"/>
          </p:cNvPicPr>
          <p:nvPr/>
        </p:nvPicPr>
        <p:blipFill rotWithShape="1">
          <a:blip r:embed="rId18" cstate="print">
            <a:biLevel thresh="25000"/>
            <a:extLst>
              <a:ext uri="{BEBA8EAE-BF5A-486C-A8C5-ECC9F3942E4B}">
                <a14:imgProps xmlns:a14="http://schemas.microsoft.com/office/drawing/2010/main">
                  <a14:imgLayer r:embed="rId19">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47900" y="5976297"/>
            <a:ext cx="238508" cy="438077"/>
          </a:xfrm>
          <a:prstGeom prst="rect">
            <a:avLst/>
          </a:prstGeom>
          <a:scene3d>
            <a:camera prst="orthographicFront">
              <a:rot lat="0" lon="0" rev="600000"/>
            </a:camera>
            <a:lightRig rig="threePt" dir="t"/>
          </a:scene3d>
        </p:spPr>
      </p:pic>
      <p:grpSp>
        <p:nvGrpSpPr>
          <p:cNvPr id="7" name="Group 6"/>
          <p:cNvGrpSpPr/>
          <p:nvPr/>
        </p:nvGrpSpPr>
        <p:grpSpPr>
          <a:xfrm>
            <a:off x="8228659" y="5605503"/>
            <a:ext cx="1376407" cy="855028"/>
            <a:chOff x="8228659" y="5605503"/>
            <a:chExt cx="1376407" cy="855028"/>
          </a:xfrm>
        </p:grpSpPr>
        <p:pic>
          <p:nvPicPr>
            <p:cNvPr id="30" name="Picture 4" descr="http://www.clker.com/cliparts/J/S/2/2/f/V/clean-fire-md.png"/>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9202384" y="5605503"/>
              <a:ext cx="402682" cy="65793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4" descr="http://www.clker.com/cliparts/J/S/2/2/f/V/clean-fire-md.png"/>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8228659" y="5690372"/>
              <a:ext cx="471368" cy="770159"/>
            </a:xfrm>
            <a:prstGeom prst="rect">
              <a:avLst/>
            </a:prstGeom>
            <a:noFill/>
            <a:extLst>
              <a:ext uri="{909E8E84-426E-40DD-AFC4-6F175D3DCCD1}">
                <a14:hiddenFill xmlns:a14="http://schemas.microsoft.com/office/drawing/2010/main">
                  <a:solidFill>
                    <a:srgbClr val="FFFFFF"/>
                  </a:solidFill>
                </a14:hiddenFill>
              </a:ext>
            </a:extLst>
          </p:spPr>
        </p:pic>
      </p:grpSp>
      <p:pic>
        <p:nvPicPr>
          <p:cNvPr id="34" name="Picture 4" descr="http://www.clker.com/cliparts/J/S/2/2/f/V/clean-fire-md.png"/>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5370453" y="3974438"/>
            <a:ext cx="681721" cy="2094224"/>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4" descr="http://www.clker.com/cliparts/J/S/2/2/f/V/clean-fire-md.png"/>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6713608" y="284528"/>
            <a:ext cx="1652169" cy="60311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2396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E6BFA15-E408-2AB6-F890-D15316AC8C81}"/>
              </a:ext>
            </a:extLst>
          </p:cNvPr>
          <p:cNvGrpSpPr/>
          <p:nvPr/>
        </p:nvGrpSpPr>
        <p:grpSpPr>
          <a:xfrm>
            <a:off x="-512130" y="-925561"/>
            <a:ext cx="12468903" cy="7618049"/>
            <a:chOff x="-512130" y="-925561"/>
            <a:chExt cx="12468903" cy="7618049"/>
          </a:xfrm>
        </p:grpSpPr>
        <p:pic>
          <p:nvPicPr>
            <p:cNvPr id="17" name="Picture 16"/>
            <p:cNvPicPr>
              <a:picLocks noChangeAspect="1"/>
            </p:cNvPicPr>
            <p:nvPr/>
          </p:nvPicPr>
          <p:blipFill rotWithShape="1">
            <a:blip r:embed="rId3">
              <a:clrChange>
                <a:clrFrom>
                  <a:srgbClr val="F7F7F7"/>
                </a:clrFrom>
                <a:clrTo>
                  <a:srgbClr val="F7F7F7">
                    <a:alpha val="0"/>
                  </a:srgbClr>
                </a:clrTo>
              </a:clrChange>
              <a:extLst>
                <a:ext uri="{BEBA8EAE-BF5A-486C-A8C5-ECC9F3942E4B}">
                  <a14:imgProps xmlns:a14="http://schemas.microsoft.com/office/drawing/2010/main">
                    <a14:imgLayer r:embed="rId4">
                      <a14:imgEffect>
                        <a14:artisticCutout/>
                      </a14:imgEffect>
                    </a14:imgLayer>
                  </a14:imgProps>
                </a:ext>
                <a:ext uri="{28A0092B-C50C-407E-A947-70E740481C1C}">
                  <a14:useLocalDpi xmlns:a14="http://schemas.microsoft.com/office/drawing/2010/main" val="0"/>
                </a:ext>
              </a:extLst>
            </a:blip>
            <a:srcRect l="21105"/>
            <a:stretch/>
          </p:blipFill>
          <p:spPr>
            <a:xfrm>
              <a:off x="3372633" y="-243853"/>
              <a:ext cx="4402115" cy="6936341"/>
            </a:xfrm>
            <a:prstGeom prst="rect">
              <a:avLst/>
            </a:prstGeom>
          </p:spPr>
        </p:pic>
        <p:pic>
          <p:nvPicPr>
            <p:cNvPr id="12" name="Picture 11"/>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3611866"/>
              <a:ext cx="3216518" cy="2343463"/>
            </a:xfrm>
            <a:prstGeom prst="rect">
              <a:avLst/>
            </a:prstGeom>
            <a:scene3d>
              <a:camera prst="orthographicFront">
                <a:rot lat="149856" lon="19805668" rev="21559970"/>
              </a:camera>
              <a:lightRig rig="threePt" dir="t"/>
            </a:scene3d>
          </p:spPr>
        </p:pic>
        <p:pic>
          <p:nvPicPr>
            <p:cNvPr id="14" name="Picture 13"/>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8"/>
              <a:ext cx="4000610" cy="6964045"/>
            </a:xfrm>
            <a:prstGeom prst="rect">
              <a:avLst/>
            </a:prstGeom>
            <a:scene3d>
              <a:camera prst="orthographicFront">
                <a:rot lat="0" lon="18899986" rev="21480000"/>
              </a:camera>
              <a:lightRig rig="threePt" dir="t"/>
            </a:scene3d>
          </p:spPr>
        </p:pic>
        <p:pic>
          <p:nvPicPr>
            <p:cNvPr id="9" name="Picture 8"/>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8889958" y="4137648"/>
              <a:ext cx="3051372" cy="2290478"/>
            </a:xfrm>
            <a:prstGeom prst="rect">
              <a:avLst/>
            </a:prstGeom>
            <a:scene3d>
              <a:camera prst="orthographicFront">
                <a:rot lat="0" lon="0" rev="21299999"/>
              </a:camera>
              <a:lightRig rig="threePt" dir="t"/>
            </a:scene3d>
          </p:spPr>
        </p:pic>
        <p:pic>
          <p:nvPicPr>
            <p:cNvPr id="19" name="Picture 18"/>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53045" y="-70762"/>
              <a:ext cx="1550512" cy="6639201"/>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10">
              <a:clrChange>
                <a:clrFrom>
                  <a:srgbClr val="FFFFFF"/>
                </a:clrFrom>
                <a:clrTo>
                  <a:srgbClr val="FFFFFF">
                    <a:alpha val="0"/>
                  </a:srgbClr>
                </a:clrTo>
              </a:clrChange>
              <a:biLevel thresh="75000"/>
              <a:extLst>
                <a:ext uri="{BEBA8EAE-BF5A-486C-A8C5-ECC9F3942E4B}">
                  <a14:imgProps xmlns:a14="http://schemas.microsoft.com/office/drawing/2010/main">
                    <a14:imgLayer r:embed="rId11">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50"/>
              <a:ext cx="1721246" cy="6395119"/>
            </a:xfrm>
            <a:prstGeom prst="rect">
              <a:avLst/>
            </a:prstGeom>
          </p:spPr>
        </p:pic>
        <p:pic>
          <p:nvPicPr>
            <p:cNvPr id="5" name="Picture 4"/>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3921860"/>
              <a:ext cx="2348843" cy="2125791"/>
            </a:xfrm>
            <a:prstGeom prst="rect">
              <a:avLst/>
            </a:prstGeom>
          </p:spPr>
        </p:pic>
        <p:pic>
          <p:nvPicPr>
            <p:cNvPr id="6" name="Picture 5"/>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23286" y="4309528"/>
              <a:ext cx="1400176" cy="1884337"/>
            </a:xfrm>
            <a:prstGeom prst="rect">
              <a:avLst/>
            </a:prstGeom>
            <a:scene3d>
              <a:camera prst="orthographicFront">
                <a:rot lat="0" lon="10799999" rev="120000"/>
              </a:camera>
              <a:lightRig rig="threePt" dir="t"/>
            </a:scene3d>
          </p:spPr>
        </p:pic>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477137" y="-925561"/>
              <a:ext cx="2345421" cy="6834859"/>
            </a:xfrm>
            <a:prstGeom prst="rect">
              <a:avLst/>
            </a:prstGeom>
            <a:scene3d>
              <a:camera prst="orthographicFront">
                <a:rot lat="0" lon="11699976" rev="0"/>
              </a:camera>
              <a:lightRig rig="threePt" dir="t"/>
            </a:scene3d>
          </p:spPr>
        </p:pic>
        <p:sp>
          <p:nvSpPr>
            <p:cNvPr id="46" name="Up-Down Arrow 45"/>
            <p:cNvSpPr/>
            <p:nvPr/>
          </p:nvSpPr>
          <p:spPr>
            <a:xfrm>
              <a:off x="3644565" y="3340365"/>
              <a:ext cx="108000" cy="1892918"/>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8" name="Picture 27"/>
            <p:cNvPicPr>
              <a:picLocks noChangeAspect="1"/>
            </p:cNvPicPr>
            <p:nvPr/>
          </p:nvPicPr>
          <p:blipFill rotWithShape="1">
            <a:blip r:embed="rId13" cstate="print">
              <a:biLevel thresh="25000"/>
              <a:extLst>
                <a:ext uri="{BEBA8EAE-BF5A-486C-A8C5-ECC9F3942E4B}">
                  <a14:imgProps xmlns:a14="http://schemas.microsoft.com/office/drawing/2010/main">
                    <a14:imgLayer r:embed="rId14">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57372" y="5330000"/>
              <a:ext cx="615324" cy="1130190"/>
            </a:xfrm>
            <a:prstGeom prst="rect">
              <a:avLst/>
            </a:prstGeom>
            <a:scene3d>
              <a:camera prst="orthographicFront">
                <a:rot lat="0" lon="0" rev="300000"/>
              </a:camera>
              <a:lightRig rig="threePt" dir="t"/>
            </a:scene3d>
          </p:spPr>
        </p:pic>
        <p:pic>
          <p:nvPicPr>
            <p:cNvPr id="4" name="Picture 3"/>
            <p:cNvPicPr>
              <a:picLocks noChangeAspect="1"/>
            </p:cNvPicPr>
            <p:nvPr/>
          </p:nvPicPr>
          <p:blipFill rotWithShape="1">
            <a:blip r:embed="rId15">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634063"/>
              <a:ext cx="1969481" cy="1611926"/>
            </a:xfrm>
            <a:prstGeom prst="rect">
              <a:avLst/>
            </a:prstGeom>
          </p:spPr>
        </p:pic>
        <p:sp>
          <p:nvSpPr>
            <p:cNvPr id="36" name="Freeform 35"/>
            <p:cNvSpPr/>
            <p:nvPr/>
          </p:nvSpPr>
          <p:spPr>
            <a:xfrm>
              <a:off x="3604188" y="6249695"/>
              <a:ext cx="7200752" cy="221256"/>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Minus 7"/>
            <p:cNvSpPr/>
            <p:nvPr/>
          </p:nvSpPr>
          <p:spPr>
            <a:xfrm>
              <a:off x="-496687" y="3294645"/>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Minus 39"/>
            <p:cNvSpPr/>
            <p:nvPr/>
          </p:nvSpPr>
          <p:spPr>
            <a:xfrm>
              <a:off x="-496687" y="44948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1" name="Straight Connector 10"/>
            <p:cNvCxnSpPr>
              <a:endCxn id="36" idx="5"/>
            </p:cNvCxnSpPr>
            <p:nvPr/>
          </p:nvCxnSpPr>
          <p:spPr>
            <a:xfrm flipH="1">
              <a:off x="4109198" y="5251696"/>
              <a:ext cx="62079" cy="119227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rapezoid 17"/>
            <p:cNvSpPr/>
            <p:nvPr/>
          </p:nvSpPr>
          <p:spPr>
            <a:xfrm>
              <a:off x="6527800" y="4750903"/>
              <a:ext cx="59270" cy="1697606"/>
            </a:xfrm>
            <a:prstGeom prst="trapezoi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Trapezoid 41"/>
            <p:cNvSpPr/>
            <p:nvPr/>
          </p:nvSpPr>
          <p:spPr>
            <a:xfrm rot="21325935">
              <a:off x="7489952" y="5976521"/>
              <a:ext cx="105520" cy="476175"/>
            </a:xfrm>
            <a:prstGeom prst="trapezoid">
              <a:avLst>
                <a:gd name="adj" fmla="val 2344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rapezoid 42"/>
            <p:cNvSpPr/>
            <p:nvPr/>
          </p:nvSpPr>
          <p:spPr>
            <a:xfrm>
              <a:off x="9594488" y="5627316"/>
              <a:ext cx="192427" cy="775012"/>
            </a:xfrm>
            <a:prstGeom prst="trapezoid">
              <a:avLst>
                <a:gd name="adj" fmla="val 1374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44" name="Straight Connector 43"/>
            <p:cNvCxnSpPr/>
            <p:nvPr/>
          </p:nvCxnSpPr>
          <p:spPr>
            <a:xfrm flipH="1">
              <a:off x="5545928" y="5864034"/>
              <a:ext cx="13844" cy="54871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Minus 47"/>
            <p:cNvSpPr/>
            <p:nvPr/>
          </p:nvSpPr>
          <p:spPr>
            <a:xfrm>
              <a:off x="-496687" y="5937524"/>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Arc 48"/>
            <p:cNvSpPr/>
            <p:nvPr/>
          </p:nvSpPr>
          <p:spPr>
            <a:xfrm flipH="1">
              <a:off x="6295547" y="5714499"/>
              <a:ext cx="961292" cy="411147"/>
            </a:xfrm>
            <a:prstGeom prst="arc">
              <a:avLst>
                <a:gd name="adj1" fmla="val 16200000"/>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cxnSp>
          <p:nvCxnSpPr>
            <p:cNvPr id="31" name="Straight Connector 30"/>
            <p:cNvCxnSpPr/>
            <p:nvPr/>
          </p:nvCxnSpPr>
          <p:spPr>
            <a:xfrm flipV="1">
              <a:off x="6763689" y="5779110"/>
              <a:ext cx="34788" cy="160809"/>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Arc 21"/>
            <p:cNvSpPr/>
            <p:nvPr/>
          </p:nvSpPr>
          <p:spPr>
            <a:xfrm rot="21377556" flipV="1">
              <a:off x="6027396" y="5427811"/>
              <a:ext cx="961292"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59" name="Trapezoid 58"/>
            <p:cNvSpPr/>
            <p:nvPr/>
          </p:nvSpPr>
          <p:spPr>
            <a:xfrm>
              <a:off x="10366618" y="6152927"/>
              <a:ext cx="327544" cy="210461"/>
            </a:xfrm>
            <a:prstGeom prst="trapezoi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0" name="Straight Connector 59"/>
            <p:cNvCxnSpPr>
              <a:stCxn id="59" idx="1"/>
            </p:cNvCxnSpPr>
            <p:nvPr/>
          </p:nvCxnSpPr>
          <p:spPr>
            <a:xfrm flipV="1">
              <a:off x="10392926" y="6160288"/>
              <a:ext cx="2626" cy="9787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Arc 65"/>
            <p:cNvSpPr/>
            <p:nvPr/>
          </p:nvSpPr>
          <p:spPr>
            <a:xfrm rot="222444">
              <a:off x="9898512" y="5440443"/>
              <a:ext cx="726077"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7" name="Arc 66"/>
            <p:cNvSpPr/>
            <p:nvPr/>
          </p:nvSpPr>
          <p:spPr>
            <a:xfrm rot="222444">
              <a:off x="10323976" y="4394589"/>
              <a:ext cx="202799" cy="411147"/>
            </a:xfrm>
            <a:prstGeom prst="arc">
              <a:avLst>
                <a:gd name="adj1" fmla="val 15986423"/>
                <a:gd name="adj2" fmla="val 20852509"/>
              </a:avLst>
            </a:prstGeom>
            <a:ln w="3175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8" name="Minus 67"/>
            <p:cNvSpPr/>
            <p:nvPr/>
          </p:nvSpPr>
          <p:spPr>
            <a:xfrm>
              <a:off x="-512130" y="63939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Up-Down Arrow 68"/>
            <p:cNvSpPr/>
            <p:nvPr/>
          </p:nvSpPr>
          <p:spPr>
            <a:xfrm>
              <a:off x="2277073" y="5983243"/>
              <a:ext cx="108000" cy="40635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0" name="Up-Down Arrow 69"/>
            <p:cNvSpPr/>
            <p:nvPr/>
          </p:nvSpPr>
          <p:spPr>
            <a:xfrm>
              <a:off x="1348790" y="3340364"/>
              <a:ext cx="108000" cy="304922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1" name="Minus 70"/>
            <p:cNvSpPr/>
            <p:nvPr/>
          </p:nvSpPr>
          <p:spPr>
            <a:xfrm>
              <a:off x="-496687" y="5226849"/>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72" name="TextBox 71"/>
                <p:cNvSpPr txBox="1"/>
                <p:nvPr/>
              </p:nvSpPr>
              <p:spPr>
                <a:xfrm>
                  <a:off x="928596" y="3673425"/>
                  <a:ext cx="536878" cy="38876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𝐽𝑃</m:t>
                                </m:r>
                              </m:sub>
                            </m:sSub>
                          </m:e>
                        </m:acc>
                      </m:oMath>
                    </m:oMathPara>
                  </a14:m>
                  <a:endParaRPr lang="en-CA" dirty="0"/>
                </a:p>
              </p:txBody>
            </p:sp>
          </mc:Choice>
          <mc:Fallback xmlns="">
            <p:sp>
              <p:nvSpPr>
                <p:cNvPr id="72" name="TextBox 71"/>
                <p:cNvSpPr txBox="1">
                  <a:spLocks noRot="1" noChangeAspect="1" noMove="1" noResize="1" noEditPoints="1" noAdjustHandles="1" noChangeArrowheads="1" noChangeShapeType="1" noTextEdit="1"/>
                </p:cNvSpPr>
                <p:nvPr/>
              </p:nvSpPr>
              <p:spPr>
                <a:xfrm>
                  <a:off x="928596" y="3673425"/>
                  <a:ext cx="536878" cy="388761"/>
                </a:xfrm>
                <a:prstGeom prst="rect">
                  <a:avLst/>
                </a:prstGeom>
                <a:blipFill>
                  <a:blip r:embed="rId16"/>
                  <a:stretch>
                    <a:fillRect b="-7937"/>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73" name="TextBox 72"/>
                <p:cNvSpPr txBox="1"/>
                <p:nvPr/>
              </p:nvSpPr>
              <p:spPr>
                <a:xfrm>
                  <a:off x="2300710" y="5966287"/>
                  <a:ext cx="56374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𝐵𝑆</m:t>
                                </m:r>
                              </m:sub>
                            </m:sSub>
                          </m:e>
                        </m:acc>
                      </m:oMath>
                    </m:oMathPara>
                  </a14:m>
                  <a:endParaRPr lang="en-CA" dirty="0"/>
                </a:p>
              </p:txBody>
            </p:sp>
          </mc:Choice>
          <mc:Fallback xmlns="">
            <p:sp>
              <p:nvSpPr>
                <p:cNvPr id="73" name="TextBox 72"/>
                <p:cNvSpPr txBox="1">
                  <a:spLocks noRot="1" noChangeAspect="1" noMove="1" noResize="1" noEditPoints="1" noAdjustHandles="1" noChangeArrowheads="1" noChangeShapeType="1" noTextEdit="1"/>
                </p:cNvSpPr>
                <p:nvPr/>
              </p:nvSpPr>
              <p:spPr>
                <a:xfrm>
                  <a:off x="2300710" y="5966287"/>
                  <a:ext cx="563744" cy="369332"/>
                </a:xfrm>
                <a:prstGeom prst="rect">
                  <a:avLst/>
                </a:prstGeom>
                <a:blipFill>
                  <a:blip r:embed="rId17"/>
                  <a:stretch>
                    <a:fillRect/>
                  </a:stretch>
                </a:blipFill>
              </p:spPr>
              <p:txBody>
                <a:bodyPr/>
                <a:lstStyle/>
                <a:p>
                  <a:r>
                    <a:rPr lang="en-CA">
                      <a:noFill/>
                    </a:rPr>
                    <a:t> </a:t>
                  </a:r>
                </a:p>
              </p:txBody>
            </p:sp>
          </mc:Fallback>
        </mc:AlternateContent>
        <p:sp>
          <p:nvSpPr>
            <p:cNvPr id="74" name="Up-Down Arrow 73"/>
            <p:cNvSpPr/>
            <p:nvPr/>
          </p:nvSpPr>
          <p:spPr>
            <a:xfrm>
              <a:off x="2990425" y="4534252"/>
              <a:ext cx="108000" cy="184440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75" name="TextBox 74"/>
                <p:cNvSpPr txBox="1"/>
                <p:nvPr/>
              </p:nvSpPr>
              <p:spPr>
                <a:xfrm>
                  <a:off x="2490777" y="4713434"/>
                  <a:ext cx="611962"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𝐻</m:t>
                                </m:r>
                              </m:e>
                              <m:sub>
                                <m:r>
                                  <a:rPr lang="en-CA" b="0" i="1" smtClean="0">
                                    <a:latin typeface="Cambria Math" panose="02040503050406030204" pitchFamily="18" charset="0"/>
                                  </a:rPr>
                                  <m:t>𝐵𝑆</m:t>
                                </m:r>
                              </m:sub>
                            </m:sSub>
                          </m:e>
                        </m:acc>
                      </m:oMath>
                    </m:oMathPara>
                  </a14:m>
                  <a:endParaRPr lang="en-CA" dirty="0"/>
                </a:p>
              </p:txBody>
            </p:sp>
          </mc:Choice>
          <mc:Fallback xmlns="">
            <p:sp>
              <p:nvSpPr>
                <p:cNvPr id="75" name="TextBox 74"/>
                <p:cNvSpPr txBox="1">
                  <a:spLocks noRot="1" noChangeAspect="1" noMove="1" noResize="1" noEditPoints="1" noAdjustHandles="1" noChangeArrowheads="1" noChangeShapeType="1" noTextEdit="1"/>
                </p:cNvSpPr>
                <p:nvPr/>
              </p:nvSpPr>
              <p:spPr>
                <a:xfrm>
                  <a:off x="2490777" y="4713434"/>
                  <a:ext cx="611962" cy="369332"/>
                </a:xfrm>
                <a:prstGeom prst="rect">
                  <a:avLst/>
                </a:prstGeom>
                <a:blipFill>
                  <a:blip r:embed="rId18"/>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76" name="TextBox 75"/>
                <p:cNvSpPr txBox="1"/>
                <p:nvPr/>
              </p:nvSpPr>
              <p:spPr>
                <a:xfrm>
                  <a:off x="1752803" y="3458071"/>
                  <a:ext cx="2033377" cy="78720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CA" sz="1400" b="0" i="1" smtClean="0">
                            <a:latin typeface="Cambria Math" panose="02040503050406030204" pitchFamily="18" charset="0"/>
                          </a:rPr>
                          <m:t>𝐹𝑆𝐺</m:t>
                        </m:r>
                        <m:r>
                          <a:rPr lang="en-CA" sz="1400" b="0" i="1" smtClean="0">
                            <a:latin typeface="Cambria Math" panose="02040503050406030204" pitchFamily="18" charset="0"/>
                          </a:rPr>
                          <m:t>=</m:t>
                        </m:r>
                      </m:oMath>
                    </m:oMathPara>
                  </a14:m>
                  <a:endParaRPr lang="en-CA" sz="1400"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𝑧</m:t>
                            </m:r>
                          </m:e>
                          <m:sub>
                            <m:r>
                              <a:rPr lang="en-CA" sz="1400" b="0" i="1" smtClean="0">
                                <a:latin typeface="Cambria Math" panose="02040503050406030204" pitchFamily="18" charset="0"/>
                              </a:rPr>
                              <m:t>𝐽𝑃</m:t>
                            </m:r>
                          </m:sub>
                        </m:sSub>
                        <m:r>
                          <a:rPr lang="en-CA" sz="1400" b="0" i="1" smtClean="0">
                            <a:latin typeface="Cambria Math" panose="02040503050406030204" pitchFamily="18" charset="0"/>
                          </a:rPr>
                          <m:t>−</m:t>
                        </m:r>
                        <m:d>
                          <m:dPr>
                            <m:begChr m:val="["/>
                            <m:endChr m:val="]"/>
                            <m:ctrlPr>
                              <a:rPr lang="en-CA" sz="1400" i="1">
                                <a:latin typeface="Cambria Math" panose="02040503050406030204" pitchFamily="18" charset="0"/>
                              </a:rPr>
                            </m:ctrlPr>
                          </m:dPr>
                          <m:e>
                            <m:sSub>
                              <m:sSubPr>
                                <m:ctrlPr>
                                  <a:rPr lang="en-CA" sz="1400" i="1">
                                    <a:latin typeface="Cambria Math" panose="02040503050406030204" pitchFamily="18" charset="0"/>
                                  </a:rPr>
                                </m:ctrlPr>
                              </m:sSubPr>
                              <m:e>
                                <m:r>
                                  <a:rPr lang="en-CA" sz="1400" i="1">
                                    <a:latin typeface="Cambria Math" panose="02040503050406030204" pitchFamily="18" charset="0"/>
                                  </a:rPr>
                                  <m:t>𝑧</m:t>
                                </m:r>
                              </m:e>
                              <m:sub>
                                <m:r>
                                  <a:rPr lang="en-CA" sz="1400" i="1">
                                    <a:latin typeface="Cambria Math" panose="02040503050406030204" pitchFamily="18" charset="0"/>
                                  </a:rPr>
                                  <m:t>𝐵𝑆</m:t>
                                </m:r>
                              </m:sub>
                            </m:sSub>
                            <m:r>
                              <a:rPr lang="en-CA" sz="1400" b="0" i="1" smtClean="0">
                                <a:latin typeface="Cambria Math" panose="02040503050406030204" pitchFamily="18" charset="0"/>
                              </a:rPr>
                              <m:t>+</m:t>
                            </m:r>
                            <m:f>
                              <m:fPr>
                                <m:ctrlPr>
                                  <a:rPr lang="en-CA" sz="1400" i="1">
                                    <a:latin typeface="Cambria Math" panose="02040503050406030204" pitchFamily="18" charset="0"/>
                                  </a:rPr>
                                </m:ctrlPr>
                              </m:fPr>
                              <m:num>
                                <m:sSub>
                                  <m:sSubPr>
                                    <m:ctrlPr>
                                      <a:rPr lang="en-CA" sz="1400" i="1">
                                        <a:latin typeface="Cambria Math" panose="02040503050406030204" pitchFamily="18" charset="0"/>
                                      </a:rPr>
                                    </m:ctrlPr>
                                  </m:sSubPr>
                                  <m:e>
                                    <m:r>
                                      <a:rPr lang="en-CA" sz="1400" i="1">
                                        <a:latin typeface="Cambria Math" panose="02040503050406030204" pitchFamily="18" charset="0"/>
                                      </a:rPr>
                                      <m:t>𝐻</m:t>
                                    </m:r>
                                  </m:e>
                                  <m:sub>
                                    <m:r>
                                      <a:rPr lang="en-CA" sz="1400" i="1">
                                        <a:latin typeface="Cambria Math" panose="02040503050406030204" pitchFamily="18" charset="0"/>
                                      </a:rPr>
                                      <m:t>𝐵𝑆</m:t>
                                    </m:r>
                                  </m:sub>
                                </m:sSub>
                                <m:r>
                                  <a:rPr lang="en-CA" sz="1400" i="1">
                                    <a:latin typeface="Cambria Math" panose="02040503050406030204" pitchFamily="18" charset="0"/>
                                  </a:rPr>
                                  <m:t>−</m:t>
                                </m:r>
                                <m:sSub>
                                  <m:sSubPr>
                                    <m:ctrlPr>
                                      <a:rPr lang="en-CA" sz="1400" i="1">
                                        <a:latin typeface="Cambria Math" panose="02040503050406030204" pitchFamily="18" charset="0"/>
                                      </a:rPr>
                                    </m:ctrlPr>
                                  </m:sSubPr>
                                  <m:e>
                                    <m:r>
                                      <a:rPr lang="en-CA" sz="1400" i="1">
                                        <a:latin typeface="Cambria Math" panose="02040503050406030204" pitchFamily="18" charset="0"/>
                                      </a:rPr>
                                      <m:t>𝑧</m:t>
                                    </m:r>
                                  </m:e>
                                  <m:sub>
                                    <m:r>
                                      <a:rPr lang="en-CA" sz="1400" i="1">
                                        <a:latin typeface="Cambria Math" panose="02040503050406030204" pitchFamily="18" charset="0"/>
                                      </a:rPr>
                                      <m:t>𝐵𝑆</m:t>
                                    </m:r>
                                  </m:sub>
                                </m:sSub>
                              </m:num>
                              <m:den>
                                <m:r>
                                  <a:rPr lang="en-CA" sz="1400" i="1">
                                    <a:latin typeface="Cambria Math" panose="02040503050406030204" pitchFamily="18" charset="0"/>
                                  </a:rPr>
                                  <m:t>2</m:t>
                                </m:r>
                              </m:den>
                            </m:f>
                          </m:e>
                        </m:d>
                      </m:oMath>
                    </m:oMathPara>
                  </a14:m>
                  <a:endParaRPr lang="en-CA" sz="1400" dirty="0"/>
                </a:p>
              </p:txBody>
            </p:sp>
          </mc:Choice>
          <mc:Fallback xmlns="">
            <p:sp>
              <p:nvSpPr>
                <p:cNvPr id="76" name="TextBox 75"/>
                <p:cNvSpPr txBox="1">
                  <a:spLocks noRot="1" noChangeAspect="1" noMove="1" noResize="1" noEditPoints="1" noAdjustHandles="1" noChangeArrowheads="1" noChangeShapeType="1" noTextEdit="1"/>
                </p:cNvSpPr>
                <p:nvPr/>
              </p:nvSpPr>
              <p:spPr>
                <a:xfrm>
                  <a:off x="1752803" y="3458071"/>
                  <a:ext cx="2033377" cy="787203"/>
                </a:xfrm>
                <a:prstGeom prst="rect">
                  <a:avLst/>
                </a:prstGeom>
                <a:blipFill>
                  <a:blip r:embed="rId19"/>
                  <a:stretch>
                    <a:fillRect/>
                  </a:stretch>
                </a:blipFill>
              </p:spPr>
              <p:txBody>
                <a:bodyPr/>
                <a:lstStyle/>
                <a:p>
                  <a:r>
                    <a:rPr lang="en-CA">
                      <a:noFill/>
                    </a:rPr>
                    <a:t> </a:t>
                  </a:r>
                </a:p>
              </p:txBody>
            </p:sp>
          </mc:Fallback>
        </mc:AlternateContent>
        <p:sp>
          <p:nvSpPr>
            <p:cNvPr id="39" name="Up-Down Arrow 38"/>
            <p:cNvSpPr/>
            <p:nvPr/>
          </p:nvSpPr>
          <p:spPr>
            <a:xfrm>
              <a:off x="1707721" y="4534252"/>
              <a:ext cx="108000" cy="1398944"/>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41" name="TextBox 40"/>
                <p:cNvSpPr txBox="1"/>
                <p:nvPr/>
              </p:nvSpPr>
              <p:spPr>
                <a:xfrm>
                  <a:off x="1729340" y="5353634"/>
                  <a:ext cx="60394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𝐷</m:t>
                                </m:r>
                              </m:e>
                              <m:sub>
                                <m:r>
                                  <a:rPr lang="en-CA" b="0" i="1" smtClean="0">
                                    <a:latin typeface="Cambria Math" panose="02040503050406030204" pitchFamily="18" charset="0"/>
                                  </a:rPr>
                                  <m:t>𝐵𝑆</m:t>
                                </m:r>
                              </m:sub>
                            </m:sSub>
                          </m:e>
                        </m:acc>
                      </m:oMath>
                    </m:oMathPara>
                  </a14:m>
                  <a:endParaRPr lang="en-CA" dirty="0"/>
                </a:p>
              </p:txBody>
            </p:sp>
          </mc:Choice>
          <mc:Fallback xmlns="">
            <p:sp>
              <p:nvSpPr>
                <p:cNvPr id="41" name="TextBox 40"/>
                <p:cNvSpPr txBox="1">
                  <a:spLocks noRot="1" noChangeAspect="1" noMove="1" noResize="1" noEditPoints="1" noAdjustHandles="1" noChangeArrowheads="1" noChangeShapeType="1" noTextEdit="1"/>
                </p:cNvSpPr>
                <p:nvPr/>
              </p:nvSpPr>
              <p:spPr>
                <a:xfrm>
                  <a:off x="1729340" y="5353634"/>
                  <a:ext cx="603947" cy="369332"/>
                </a:xfrm>
                <a:prstGeom prst="rect">
                  <a:avLst/>
                </a:prstGeom>
                <a:blipFill>
                  <a:blip r:embed="rId20"/>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2A266878-A41D-ADEC-F0B3-4FCB7595D61E}"/>
                    </a:ext>
                  </a:extLst>
                </p:cNvPr>
                <p:cNvSpPr txBox="1"/>
                <p:nvPr/>
              </p:nvSpPr>
              <p:spPr>
                <a:xfrm>
                  <a:off x="606726" y="5048617"/>
                  <a:ext cx="581505" cy="36990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𝐶</m:t>
                                </m:r>
                              </m:e>
                              <m:sub>
                                <m:r>
                                  <a:rPr lang="en-CA" b="0" i="1" smtClean="0">
                                    <a:latin typeface="Cambria Math" panose="02040503050406030204" pitchFamily="18" charset="0"/>
                                  </a:rPr>
                                  <m:t>𝐵𝑆</m:t>
                                </m:r>
                              </m:sub>
                            </m:sSub>
                          </m:e>
                        </m:acc>
                      </m:oMath>
                    </m:oMathPara>
                  </a14:m>
                  <a:endParaRPr lang="en-CA" dirty="0"/>
                </a:p>
              </p:txBody>
            </p:sp>
          </mc:Choice>
          <mc:Fallback xmlns="">
            <p:sp>
              <p:nvSpPr>
                <p:cNvPr id="2" name="TextBox 1">
                  <a:extLst>
                    <a:ext uri="{FF2B5EF4-FFF2-40B4-BE49-F238E27FC236}">
                      <a16:creationId xmlns:a16="http://schemas.microsoft.com/office/drawing/2014/main" id="{2A266878-A41D-ADEC-F0B3-4FCB7595D61E}"/>
                    </a:ext>
                  </a:extLst>
                </p:cNvPr>
                <p:cNvSpPr txBox="1">
                  <a:spLocks noRot="1" noChangeAspect="1" noMove="1" noResize="1" noEditPoints="1" noAdjustHandles="1" noChangeArrowheads="1" noChangeShapeType="1" noTextEdit="1"/>
                </p:cNvSpPr>
                <p:nvPr/>
              </p:nvSpPr>
              <p:spPr>
                <a:xfrm>
                  <a:off x="606726" y="5048617"/>
                  <a:ext cx="581505" cy="369909"/>
                </a:xfrm>
                <a:prstGeom prst="rect">
                  <a:avLst/>
                </a:prstGeom>
                <a:blipFill>
                  <a:blip r:embed="rId21"/>
                  <a:stretch>
                    <a:fillRect/>
                  </a:stretch>
                </a:blipFill>
              </p:spPr>
              <p:txBody>
                <a:bodyPr/>
                <a:lstStyle/>
                <a:p>
                  <a:r>
                    <a:rPr lang="en-CA">
                      <a:noFill/>
                    </a:rPr>
                    <a:t> </a:t>
                  </a:r>
                </a:p>
              </p:txBody>
            </p:sp>
          </mc:Fallback>
        </mc:AlternateContent>
      </p:grpSp>
    </p:spTree>
    <p:extLst>
      <p:ext uri="{BB962C8B-B14F-4D97-AF65-F5344CB8AC3E}">
        <p14:creationId xmlns:p14="http://schemas.microsoft.com/office/powerpoint/2010/main" val="3162047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457200"/>
            <a:ext cx="7538899" cy="620486"/>
          </a:xfrm>
        </p:spPr>
        <p:txBody>
          <a:bodyPr>
            <a:normAutofit fontScale="90000"/>
          </a:bodyPr>
          <a:lstStyle/>
          <a:p>
            <a:r>
              <a:rPr lang="en-CA" dirty="0"/>
              <a:t>CCP: Crown Fire Initiation and Crowning Events </a:t>
            </a:r>
          </a:p>
        </p:txBody>
      </p:sp>
      <p:sp>
        <p:nvSpPr>
          <p:cNvPr id="6" name="Text Placeholder 5"/>
          <p:cNvSpPr>
            <a:spLocks noGrp="1"/>
          </p:cNvSpPr>
          <p:nvPr>
            <p:ph type="body" sz="half" idx="2"/>
          </p:nvPr>
        </p:nvSpPr>
        <p:spPr>
          <a:xfrm>
            <a:off x="708728" y="1186542"/>
            <a:ext cx="11228167" cy="5552188"/>
          </a:xfrm>
        </p:spPr>
        <p:txBody>
          <a:bodyPr>
            <a:normAutofit/>
          </a:bodyPr>
          <a:lstStyle/>
          <a:p>
            <a:endParaRPr lang="en-CA" sz="2400" dirty="0"/>
          </a:p>
          <a:p>
            <a:pPr marL="285750" indent="-285750">
              <a:buFont typeface="Arial" panose="020B0604020202020204" pitchFamily="34" charset="0"/>
              <a:buChar char="•"/>
            </a:pPr>
            <a:r>
              <a:rPr lang="en-CA" sz="2400" dirty="0"/>
              <a:t>Current approach – for most (single-stratum overstory) conifer stands: </a:t>
            </a:r>
          </a:p>
          <a:p>
            <a:pPr marL="742950" lvl="1" indent="-285750">
              <a:buFont typeface="Arial" panose="020B0604020202020204" pitchFamily="34" charset="0"/>
              <a:buChar char="•"/>
            </a:pPr>
            <a:r>
              <a:rPr lang="en-CA" sz="2200" dirty="0"/>
              <a:t>Standard empirical CFI for most (single-layer) stands:</a:t>
            </a:r>
          </a:p>
          <a:p>
            <a:pPr marL="1200150" lvl="2" indent="-285750">
              <a:buFont typeface="Arial" panose="020B0604020202020204" pitchFamily="34" charset="0"/>
              <a:buChar char="•"/>
            </a:pPr>
            <a:r>
              <a:rPr lang="en-CA" sz="2000" dirty="0"/>
              <a:t>P(CFI) ~ </a:t>
            </a:r>
            <a:r>
              <a:rPr lang="en-CA" sz="2000" dirty="0" err="1"/>
              <a:t>ws</a:t>
            </a:r>
            <a:r>
              <a:rPr lang="en-CA" sz="2000" dirty="0"/>
              <a:t>, mc, SFC, LCBH</a:t>
            </a:r>
          </a:p>
          <a:p>
            <a:pPr marL="1200150" lvl="2" indent="-285750">
              <a:buFont typeface="Arial" panose="020B0604020202020204" pitchFamily="34" charset="0"/>
              <a:buChar char="•"/>
            </a:pPr>
            <a:r>
              <a:rPr lang="en-CA" sz="2000" dirty="0"/>
              <a:t>Current model has 108 fires (note approach for </a:t>
            </a:r>
            <a:r>
              <a:rPr lang="en-CA" sz="2000" dirty="0" err="1"/>
              <a:t>Sharpsand</a:t>
            </a:r>
            <a:r>
              <a:rPr lang="en-CA" sz="2000" dirty="0"/>
              <a:t>):</a:t>
            </a:r>
          </a:p>
          <a:p>
            <a:pPr marL="1657350" lvl="3" indent="-285750">
              <a:buFont typeface="Arial" panose="020B0604020202020204" pitchFamily="34" charset="0"/>
              <a:buChar char="•"/>
            </a:pPr>
            <a:endParaRPr lang="en-CA" sz="1800" dirty="0"/>
          </a:p>
          <a:p>
            <a:pPr marL="1200150" lvl="2" indent="-285750">
              <a:buFont typeface="Arial" panose="020B0604020202020204" pitchFamily="34" charset="0"/>
              <a:buChar char="•"/>
            </a:pPr>
            <a:endParaRPr lang="en-CA" sz="2000" dirty="0"/>
          </a:p>
          <a:p>
            <a:pPr marL="285750" indent="-285750">
              <a:buFont typeface="Arial" panose="020B0604020202020204" pitchFamily="34" charset="0"/>
              <a:buChar char="•"/>
            </a:pPr>
            <a:r>
              <a:rPr lang="en-CA" sz="2400" dirty="0"/>
              <a:t>Proposed solution: Define crown stratum ignition events as flaming transition between crown fuel strata: </a:t>
            </a:r>
          </a:p>
          <a:p>
            <a:pPr marL="742950" lvl="1" indent="-285750">
              <a:buFont typeface="Arial" panose="020B0604020202020204" pitchFamily="34" charset="0"/>
              <a:buChar char="•"/>
            </a:pPr>
            <a:r>
              <a:rPr lang="en-CA" sz="2000" dirty="0"/>
              <a:t>Surface to understory conifer, UC to overstory, etc. </a:t>
            </a:r>
          </a:p>
          <a:p>
            <a:pPr marL="742950" lvl="1" indent="-285750">
              <a:buFont typeface="Arial" panose="020B0604020202020204" pitchFamily="34" charset="0"/>
              <a:buChar char="•"/>
            </a:pPr>
            <a:r>
              <a:rPr lang="en-CA" sz="2000" dirty="0"/>
              <a:t>Biggest uncertainties are lower strata FC (e.g. SFC)</a:t>
            </a:r>
          </a:p>
          <a:p>
            <a:pPr marL="742950" lvl="1" indent="-285750">
              <a:buFont typeface="Arial" panose="020B0604020202020204" pitchFamily="34" charset="0"/>
              <a:buChar char="•"/>
            </a:pPr>
            <a:r>
              <a:rPr lang="en-CA" sz="2000" dirty="0"/>
              <a:t>Possible (simple) solution: mean of SFC and lower stratum CFC; for modelling, this requires estimate of CFC</a:t>
            </a:r>
          </a:p>
          <a:p>
            <a:pPr marL="1200150" lvl="2" indent="-285750">
              <a:buFont typeface="Arial" panose="020B0604020202020204" pitchFamily="34" charset="0"/>
              <a:buChar char="•"/>
            </a:pPr>
            <a:r>
              <a:rPr lang="en-CA" sz="1800" dirty="0"/>
              <a:t>Or just use lower stratum FC</a:t>
            </a:r>
          </a:p>
          <a:p>
            <a:pPr marL="742950" lvl="1" indent="-285750">
              <a:buFont typeface="Arial" panose="020B0604020202020204" pitchFamily="34" charset="0"/>
              <a:buChar char="•"/>
            </a:pPr>
            <a:r>
              <a:rPr lang="en-CA" sz="2000" dirty="0"/>
              <a:t>Changing wind speed is also a problem, but not addressed by CCP </a:t>
            </a:r>
          </a:p>
        </p:txBody>
      </p:sp>
    </p:spTree>
    <p:extLst>
      <p:ext uri="{BB962C8B-B14F-4D97-AF65-F5344CB8AC3E}">
        <p14:creationId xmlns:p14="http://schemas.microsoft.com/office/powerpoint/2010/main" val="29461250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rotWithShape="1">
          <a:blip r:embed="rId3">
            <a:clrChange>
              <a:clrFrom>
                <a:srgbClr val="F7F7F7"/>
              </a:clrFrom>
              <a:clrTo>
                <a:srgbClr val="F7F7F7">
                  <a:alpha val="0"/>
                </a:srgbClr>
              </a:clrTo>
            </a:clrChange>
            <a:extLst>
              <a:ext uri="{BEBA8EAE-BF5A-486C-A8C5-ECC9F3942E4B}">
                <a14:imgProps xmlns:a14="http://schemas.microsoft.com/office/drawing/2010/main">
                  <a14:imgLayer r:embed="rId4">
                    <a14:imgEffect>
                      <a14:artisticCutout/>
                    </a14:imgEffect>
                  </a14:imgLayer>
                </a14:imgProps>
              </a:ext>
              <a:ext uri="{28A0092B-C50C-407E-A947-70E740481C1C}">
                <a14:useLocalDpi xmlns:a14="http://schemas.microsoft.com/office/drawing/2010/main" val="0"/>
              </a:ext>
            </a:extLst>
          </a:blip>
          <a:srcRect l="21105"/>
          <a:stretch/>
        </p:blipFill>
        <p:spPr>
          <a:xfrm>
            <a:off x="3372633" y="-243853"/>
            <a:ext cx="4402115" cy="6936341"/>
          </a:xfrm>
          <a:prstGeom prst="rect">
            <a:avLst/>
          </a:prstGeom>
        </p:spPr>
      </p:pic>
      <p:pic>
        <p:nvPicPr>
          <p:cNvPr id="12" name="Picture 11"/>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3611866"/>
            <a:ext cx="3216518" cy="2343463"/>
          </a:xfrm>
          <a:prstGeom prst="rect">
            <a:avLst/>
          </a:prstGeom>
          <a:scene3d>
            <a:camera prst="orthographicFront">
              <a:rot lat="149856" lon="19805668" rev="21559970"/>
            </a:camera>
            <a:lightRig rig="threePt" dir="t"/>
          </a:scene3d>
        </p:spPr>
      </p:pic>
      <p:pic>
        <p:nvPicPr>
          <p:cNvPr id="14" name="Picture 13"/>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8"/>
            <a:ext cx="4000610" cy="6964045"/>
          </a:xfrm>
          <a:prstGeom prst="rect">
            <a:avLst/>
          </a:prstGeom>
          <a:scene3d>
            <a:camera prst="orthographicFront">
              <a:rot lat="0" lon="18899986" rev="21480000"/>
            </a:camera>
            <a:lightRig rig="threePt" dir="t"/>
          </a:scene3d>
        </p:spPr>
      </p:pic>
      <p:pic>
        <p:nvPicPr>
          <p:cNvPr id="9" name="Picture 8"/>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8889958" y="4137648"/>
            <a:ext cx="3051372" cy="2290478"/>
          </a:xfrm>
          <a:prstGeom prst="rect">
            <a:avLst/>
          </a:prstGeom>
          <a:scene3d>
            <a:camera prst="orthographicFront">
              <a:rot lat="0" lon="0" rev="21299999"/>
            </a:camera>
            <a:lightRig rig="threePt" dir="t"/>
          </a:scene3d>
        </p:spPr>
      </p:pic>
      <p:pic>
        <p:nvPicPr>
          <p:cNvPr id="19" name="Picture 18"/>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53045" y="-70762"/>
            <a:ext cx="1550512" cy="6639201"/>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10">
            <a:clrChange>
              <a:clrFrom>
                <a:srgbClr val="FFFFFF"/>
              </a:clrFrom>
              <a:clrTo>
                <a:srgbClr val="FFFFFF">
                  <a:alpha val="0"/>
                </a:srgbClr>
              </a:clrTo>
            </a:clrChange>
            <a:biLevel thresh="75000"/>
            <a:extLst>
              <a:ext uri="{BEBA8EAE-BF5A-486C-A8C5-ECC9F3942E4B}">
                <a14:imgProps xmlns:a14="http://schemas.microsoft.com/office/drawing/2010/main">
                  <a14:imgLayer r:embed="rId11">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50"/>
            <a:ext cx="1721246" cy="6395119"/>
          </a:xfrm>
          <a:prstGeom prst="rect">
            <a:avLst/>
          </a:prstGeom>
        </p:spPr>
      </p:pic>
      <p:pic>
        <p:nvPicPr>
          <p:cNvPr id="5" name="Picture 4"/>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3921860"/>
            <a:ext cx="2348843" cy="2125791"/>
          </a:xfrm>
          <a:prstGeom prst="rect">
            <a:avLst/>
          </a:prstGeom>
        </p:spPr>
      </p:pic>
      <p:pic>
        <p:nvPicPr>
          <p:cNvPr id="6" name="Picture 5"/>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23286" y="4309528"/>
            <a:ext cx="1400176" cy="1884337"/>
          </a:xfrm>
          <a:prstGeom prst="rect">
            <a:avLst/>
          </a:prstGeom>
          <a:scene3d>
            <a:camera prst="orthographicFront">
              <a:rot lat="0" lon="10799999" rev="120000"/>
            </a:camera>
            <a:lightRig rig="threePt" dir="t"/>
          </a:scene3d>
        </p:spPr>
      </p:pic>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477137" y="-925561"/>
            <a:ext cx="2345421" cy="6834859"/>
          </a:xfrm>
          <a:prstGeom prst="rect">
            <a:avLst/>
          </a:prstGeom>
          <a:scene3d>
            <a:camera prst="orthographicFront">
              <a:rot lat="0" lon="11699976" rev="0"/>
            </a:camera>
            <a:lightRig rig="threePt" dir="t"/>
          </a:scene3d>
        </p:spPr>
      </p:pic>
      <p:pic>
        <p:nvPicPr>
          <p:cNvPr id="28" name="Picture 27"/>
          <p:cNvPicPr>
            <a:picLocks noChangeAspect="1"/>
          </p:cNvPicPr>
          <p:nvPr/>
        </p:nvPicPr>
        <p:blipFill rotWithShape="1">
          <a:blip r:embed="rId13" cstate="print">
            <a:biLevel thresh="25000"/>
            <a:extLst>
              <a:ext uri="{BEBA8EAE-BF5A-486C-A8C5-ECC9F3942E4B}">
                <a14:imgProps xmlns:a14="http://schemas.microsoft.com/office/drawing/2010/main">
                  <a14:imgLayer r:embed="rId14">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57372" y="5330000"/>
            <a:ext cx="615324" cy="1130190"/>
          </a:xfrm>
          <a:prstGeom prst="rect">
            <a:avLst/>
          </a:prstGeom>
          <a:scene3d>
            <a:camera prst="orthographicFront">
              <a:rot lat="0" lon="0" rev="300000"/>
            </a:camera>
            <a:lightRig rig="threePt" dir="t"/>
          </a:scene3d>
        </p:spPr>
      </p:pic>
      <p:pic>
        <p:nvPicPr>
          <p:cNvPr id="4" name="Picture 3"/>
          <p:cNvPicPr>
            <a:picLocks noChangeAspect="1"/>
          </p:cNvPicPr>
          <p:nvPr/>
        </p:nvPicPr>
        <p:blipFill rotWithShape="1">
          <a:blip r:embed="rId15">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634063"/>
            <a:ext cx="1969481" cy="1611926"/>
          </a:xfrm>
          <a:prstGeom prst="rect">
            <a:avLst/>
          </a:prstGeom>
        </p:spPr>
      </p:pic>
      <p:sp>
        <p:nvSpPr>
          <p:cNvPr id="36" name="Freeform 35"/>
          <p:cNvSpPr/>
          <p:nvPr/>
        </p:nvSpPr>
        <p:spPr>
          <a:xfrm>
            <a:off x="3604188" y="6249695"/>
            <a:ext cx="7200752" cy="221256"/>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139700">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1" name="Straight Connector 10"/>
          <p:cNvCxnSpPr>
            <a:cxnSpLocks/>
            <a:endCxn id="36" idx="5"/>
          </p:cNvCxnSpPr>
          <p:nvPr/>
        </p:nvCxnSpPr>
        <p:spPr>
          <a:xfrm flipH="1">
            <a:off x="4109198" y="5251696"/>
            <a:ext cx="62079" cy="119227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rapezoid 17"/>
          <p:cNvSpPr/>
          <p:nvPr/>
        </p:nvSpPr>
        <p:spPr>
          <a:xfrm>
            <a:off x="6527800" y="4750903"/>
            <a:ext cx="59270" cy="1697606"/>
          </a:xfrm>
          <a:prstGeom prst="trapezoi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Trapezoid 41"/>
          <p:cNvSpPr/>
          <p:nvPr/>
        </p:nvSpPr>
        <p:spPr>
          <a:xfrm rot="21325935">
            <a:off x="7489952" y="5976521"/>
            <a:ext cx="105520" cy="476175"/>
          </a:xfrm>
          <a:prstGeom prst="trapezoid">
            <a:avLst>
              <a:gd name="adj" fmla="val 2344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rapezoid 42"/>
          <p:cNvSpPr/>
          <p:nvPr/>
        </p:nvSpPr>
        <p:spPr>
          <a:xfrm>
            <a:off x="9594488" y="5627316"/>
            <a:ext cx="192427" cy="775012"/>
          </a:xfrm>
          <a:prstGeom prst="trapezoid">
            <a:avLst>
              <a:gd name="adj" fmla="val 1374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44" name="Straight Connector 43"/>
          <p:cNvCxnSpPr/>
          <p:nvPr/>
        </p:nvCxnSpPr>
        <p:spPr>
          <a:xfrm flipH="1">
            <a:off x="5545928" y="5864034"/>
            <a:ext cx="13844" cy="54871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Arc 48"/>
          <p:cNvSpPr/>
          <p:nvPr/>
        </p:nvSpPr>
        <p:spPr>
          <a:xfrm flipH="1">
            <a:off x="6295547" y="5714499"/>
            <a:ext cx="961292" cy="411147"/>
          </a:xfrm>
          <a:prstGeom prst="arc">
            <a:avLst>
              <a:gd name="adj1" fmla="val 16200000"/>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cxnSp>
        <p:nvCxnSpPr>
          <p:cNvPr id="31" name="Straight Connector 30"/>
          <p:cNvCxnSpPr/>
          <p:nvPr/>
        </p:nvCxnSpPr>
        <p:spPr>
          <a:xfrm flipV="1">
            <a:off x="6763689" y="5779110"/>
            <a:ext cx="34788" cy="160809"/>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Arc 21"/>
          <p:cNvSpPr/>
          <p:nvPr/>
        </p:nvSpPr>
        <p:spPr>
          <a:xfrm rot="21377556" flipV="1">
            <a:off x="6027396" y="5427811"/>
            <a:ext cx="961292"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59" name="Trapezoid 58"/>
          <p:cNvSpPr/>
          <p:nvPr/>
        </p:nvSpPr>
        <p:spPr>
          <a:xfrm>
            <a:off x="10366618" y="6152927"/>
            <a:ext cx="327544" cy="210461"/>
          </a:xfrm>
          <a:prstGeom prst="trapezoi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0" name="Straight Connector 59"/>
          <p:cNvCxnSpPr>
            <a:cxnSpLocks/>
            <a:stCxn id="59" idx="1"/>
          </p:cNvCxnSpPr>
          <p:nvPr/>
        </p:nvCxnSpPr>
        <p:spPr>
          <a:xfrm flipV="1">
            <a:off x="10392926" y="6160288"/>
            <a:ext cx="2626" cy="9787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Arc 65"/>
          <p:cNvSpPr/>
          <p:nvPr/>
        </p:nvSpPr>
        <p:spPr>
          <a:xfrm rot="222444">
            <a:off x="9898512" y="5440443"/>
            <a:ext cx="726077" cy="411147"/>
          </a:xfrm>
          <a:prstGeom prst="arc">
            <a:avLst>
              <a:gd name="adj1" fmla="val 12966296"/>
              <a:gd name="adj2" fmla="val 20852509"/>
            </a:avLst>
          </a:prstGeom>
          <a:ln w="158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7" name="Arc 66"/>
          <p:cNvSpPr/>
          <p:nvPr/>
        </p:nvSpPr>
        <p:spPr>
          <a:xfrm rot="222444">
            <a:off x="10323976" y="4394589"/>
            <a:ext cx="202799" cy="411147"/>
          </a:xfrm>
          <a:prstGeom prst="arc">
            <a:avLst>
              <a:gd name="adj1" fmla="val 15986423"/>
              <a:gd name="adj2" fmla="val 20852509"/>
            </a:avLst>
          </a:prstGeom>
          <a:ln w="3175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8" name="Minus 67"/>
          <p:cNvSpPr/>
          <p:nvPr/>
        </p:nvSpPr>
        <p:spPr>
          <a:xfrm>
            <a:off x="-512130" y="6393921"/>
            <a:ext cx="12453460" cy="4571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Up-Down Arrow 68"/>
          <p:cNvSpPr/>
          <p:nvPr/>
        </p:nvSpPr>
        <p:spPr>
          <a:xfrm>
            <a:off x="2277073" y="5983243"/>
            <a:ext cx="108000" cy="40635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73" name="TextBox 72"/>
              <p:cNvSpPr txBox="1"/>
              <p:nvPr/>
            </p:nvSpPr>
            <p:spPr>
              <a:xfrm>
                <a:off x="2300710" y="5966287"/>
                <a:ext cx="56374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n-CA" i="1" smtClean="0">
                              <a:latin typeface="Cambria Math" panose="02040503050406030204" pitchFamily="18" charset="0"/>
                            </a:rPr>
                          </m:ctrlPr>
                        </m:acc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𝑧</m:t>
                              </m:r>
                            </m:e>
                            <m:sub>
                              <m:r>
                                <a:rPr lang="en-CA" b="0" i="1" smtClean="0">
                                  <a:latin typeface="Cambria Math" panose="02040503050406030204" pitchFamily="18" charset="0"/>
                                </a:rPr>
                                <m:t>𝐵𝑆</m:t>
                              </m:r>
                            </m:sub>
                          </m:sSub>
                        </m:e>
                      </m:acc>
                    </m:oMath>
                  </m:oMathPara>
                </a14:m>
                <a:endParaRPr lang="en-CA" dirty="0"/>
              </a:p>
            </p:txBody>
          </p:sp>
        </mc:Choice>
        <mc:Fallback xmlns="">
          <p:sp>
            <p:nvSpPr>
              <p:cNvPr id="73" name="TextBox 72"/>
              <p:cNvSpPr txBox="1">
                <a:spLocks noRot="1" noChangeAspect="1" noMove="1" noResize="1" noEditPoints="1" noAdjustHandles="1" noChangeArrowheads="1" noChangeShapeType="1" noTextEdit="1"/>
              </p:cNvSpPr>
              <p:nvPr/>
            </p:nvSpPr>
            <p:spPr>
              <a:xfrm>
                <a:off x="2300710" y="5966287"/>
                <a:ext cx="563744" cy="369332"/>
              </a:xfrm>
              <a:prstGeom prst="rect">
                <a:avLst/>
              </a:prstGeom>
              <a:blipFill>
                <a:blip r:embed="rId16"/>
                <a:stretch>
                  <a:fillRect/>
                </a:stretch>
              </a:blipFill>
            </p:spPr>
            <p:txBody>
              <a:bodyPr/>
              <a:lstStyle/>
              <a:p>
                <a:r>
                  <a:rPr lang="en-CA">
                    <a:noFill/>
                  </a:rPr>
                  <a:t> </a:t>
                </a:r>
              </a:p>
            </p:txBody>
          </p:sp>
        </mc:Fallback>
      </mc:AlternateContent>
    </p:spTree>
    <p:extLst>
      <p:ext uri="{BB962C8B-B14F-4D97-AF65-F5344CB8AC3E}">
        <p14:creationId xmlns:p14="http://schemas.microsoft.com/office/powerpoint/2010/main" val="12679978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p:cNvSpPr txBox="1"/>
              <p:nvPr/>
            </p:nvSpPr>
            <p:spPr>
              <a:xfrm>
                <a:off x="193252" y="3474960"/>
                <a:ext cx="2929713" cy="1477328"/>
              </a:xfrm>
              <a:prstGeom prst="rect">
                <a:avLst/>
              </a:prstGeom>
              <a:noFill/>
            </p:spPr>
            <p:txBody>
              <a:bodyPr wrap="none" rtlCol="0">
                <a:spAutoFit/>
              </a:bodyPr>
              <a:lstStyle/>
              <a:p>
                <a:r>
                  <a:rPr lang="en-CA" dirty="0"/>
                  <a:t>FSG (upper LCBH to midpoint</a:t>
                </a:r>
              </a:p>
              <a:p>
                <a:r>
                  <a:rPr lang="en-CA" dirty="0"/>
                  <a:t>of </a:t>
                </a:r>
                <a:r>
                  <a:rPr lang="en-CA" dirty="0" err="1"/>
                  <a:t>midcanopy</a:t>
                </a:r>
                <a:r>
                  <a:rPr lang="en-CA" dirty="0"/>
                  <a:t> conifer crown):</a:t>
                </a:r>
              </a:p>
              <a:p>
                <a:r>
                  <a:rPr lang="en-CA" dirty="0" err="1"/>
                  <a:t>LCBH_p</a:t>
                </a:r>
                <a:r>
                  <a:rPr lang="en-CA" dirty="0"/>
                  <a:t> - </a:t>
                </a:r>
                <a:r>
                  <a:rPr lang="en-CA" dirty="0" err="1"/>
                  <a:t>SH_sp</a:t>
                </a:r>
                <a:r>
                  <a:rPr lang="en-CA" dirty="0"/>
                  <a:t> +</a:t>
                </a:r>
              </a:p>
              <a:p>
                <a:r>
                  <a:rPr lang="en-CA" dirty="0"/>
                  <a:t>0.5 x (</a:t>
                </a:r>
                <a:r>
                  <a:rPr lang="en-CA" dirty="0" err="1"/>
                  <a:t>SH_sp</a:t>
                </a:r>
                <a:r>
                  <a:rPr lang="en-CA" dirty="0"/>
                  <a:t> – </a:t>
                </a:r>
                <a:r>
                  <a:rPr lang="en-CA" dirty="0" err="1"/>
                  <a:t>LCBH_sp</a:t>
                </a:r>
                <a:r>
                  <a:rPr lang="en-CA" dirty="0"/>
                  <a:t>)</a:t>
                </a: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=6.9 m, without adjustment</a:t>
                </a:r>
              </a:p>
            </p:txBody>
          </p:sp>
        </mc:Choice>
        <mc:Fallback xmlns="">
          <p:sp>
            <p:nvSpPr>
              <p:cNvPr id="2" name="TextBox 1"/>
              <p:cNvSpPr txBox="1">
                <a:spLocks noRot="1" noChangeAspect="1" noMove="1" noResize="1" noEditPoints="1" noAdjustHandles="1" noChangeArrowheads="1" noChangeShapeType="1" noTextEdit="1"/>
              </p:cNvSpPr>
              <p:nvPr/>
            </p:nvSpPr>
            <p:spPr>
              <a:xfrm>
                <a:off x="193252" y="3474960"/>
                <a:ext cx="2929713" cy="1477328"/>
              </a:xfrm>
              <a:prstGeom prst="rect">
                <a:avLst/>
              </a:prstGeom>
              <a:blipFill>
                <a:blip r:embed="rId2"/>
                <a:stretch>
                  <a:fillRect l="-1875" t="-2066" r="-1458" b="-5785"/>
                </a:stretch>
              </a:blipFill>
            </p:spPr>
            <p:txBody>
              <a:bodyPr/>
              <a:lstStyle/>
              <a:p>
                <a:r>
                  <a:rPr lang="en-CA">
                    <a:noFill/>
                  </a:rPr>
                  <a:t> </a:t>
                </a:r>
              </a:p>
            </p:txBody>
          </p:sp>
        </mc:Fallback>
      </mc:AlternateContent>
      <p:pic>
        <p:nvPicPr>
          <p:cNvPr id="12" name="Picture 11"/>
          <p:cNvPicPr>
            <a:picLocks noChangeAspect="1"/>
          </p:cNvPicPr>
          <p:nvPr/>
        </p:nvPicPr>
        <p:blipFill rotWithShape="1">
          <a:blip r:embed="rId3">
            <a:biLevel thresh="25000"/>
            <a:extLst>
              <a:ext uri="{BEBA8EAE-BF5A-486C-A8C5-ECC9F3942E4B}">
                <a14:imgProps xmlns:a14="http://schemas.microsoft.com/office/drawing/2010/main">
                  <a14:imgLayer r:embed="rId4">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2753139"/>
            <a:ext cx="3216518" cy="3510299"/>
          </a:xfrm>
          <a:prstGeom prst="rect">
            <a:avLst/>
          </a:prstGeom>
          <a:scene3d>
            <a:camera prst="orthographicFront">
              <a:rot lat="149856" lon="19805668" rev="21559970"/>
            </a:camera>
            <a:lightRig rig="threePt" dir="t"/>
          </a:scene3d>
        </p:spPr>
      </p:pic>
      <p:pic>
        <p:nvPicPr>
          <p:cNvPr id="14" name="Picture 13"/>
          <p:cNvPicPr>
            <a:picLocks noChangeAspect="1"/>
          </p:cNvPicPr>
          <p:nvPr/>
        </p:nvPicPr>
        <p:blipFill rotWithShape="1">
          <a:blip r:embed="rId5">
            <a:clrChange>
              <a:clrFrom>
                <a:srgbClr val="FFFFFF"/>
              </a:clrFrom>
              <a:clrTo>
                <a:srgbClr val="FFFFFF">
                  <a:alpha val="0"/>
                </a:srgbClr>
              </a:clrTo>
            </a:clrChange>
            <a:biLevel thresh="75000"/>
            <a:extLst>
              <a:ext uri="{BEBA8EAE-BF5A-486C-A8C5-ECC9F3942E4B}">
                <a14:imgProps xmlns:a14="http://schemas.microsoft.com/office/drawing/2010/main">
                  <a14:imgLayer r:embed="rId6">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7"/>
            <a:ext cx="4000610" cy="6916866"/>
          </a:xfrm>
          <a:prstGeom prst="rect">
            <a:avLst/>
          </a:prstGeom>
          <a:scene3d>
            <a:camera prst="orthographicFront">
              <a:rot lat="0" lon="18899986" rev="21480000"/>
            </a:camera>
            <a:lightRig rig="threePt" dir="t"/>
          </a:scene3d>
        </p:spPr>
      </p:pic>
      <p:pic>
        <p:nvPicPr>
          <p:cNvPr id="4" name="Picture 3"/>
          <p:cNvPicPr>
            <a:picLocks noChangeAspect="1"/>
          </p:cNvPicPr>
          <p:nvPr/>
        </p:nvPicPr>
        <p:blipFill rotWithShape="1">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767191"/>
            <a:ext cx="1969481" cy="1496248"/>
          </a:xfrm>
          <a:prstGeom prst="rect">
            <a:avLst/>
          </a:prstGeom>
        </p:spPr>
      </p:pic>
      <p:pic>
        <p:nvPicPr>
          <p:cNvPr id="9" name="Picture 8"/>
          <p:cNvPicPr>
            <a:picLocks noChangeAspect="1"/>
          </p:cNvPicPr>
          <p:nvPr/>
        </p:nvPicPr>
        <p:blipFill rotWithShape="1">
          <a:blip r:embed="rId3">
            <a:biLevel thresh="25000"/>
            <a:extLst>
              <a:ext uri="{BEBA8EAE-BF5A-486C-A8C5-ECC9F3942E4B}">
                <a14:imgProps xmlns:a14="http://schemas.microsoft.com/office/drawing/2010/main">
                  <a14:imgLayer r:embed="rId4">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9031400" y="4137648"/>
            <a:ext cx="2765150" cy="2049592"/>
          </a:xfrm>
          <a:prstGeom prst="rect">
            <a:avLst/>
          </a:prstGeom>
          <a:scene3d>
            <a:camera prst="orthographicFront">
              <a:rot lat="0" lon="0" rev="21299999"/>
            </a:camera>
            <a:lightRig rig="threePt" dir="t"/>
          </a:scene3d>
        </p:spPr>
      </p:pic>
      <p:pic>
        <p:nvPicPr>
          <p:cNvPr id="19" name="Picture 18"/>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48204" y="-243852"/>
            <a:ext cx="1550512" cy="6656323"/>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9">
            <a:clrChange>
              <a:clrFrom>
                <a:srgbClr val="FFFFFF"/>
              </a:clrFrom>
              <a:clrTo>
                <a:srgbClr val="FFFFFF">
                  <a:alpha val="0"/>
                </a:srgbClr>
              </a:clrTo>
            </a:clrChange>
            <a:biLevel thresh="75000"/>
            <a:extLst>
              <a:ext uri="{BEBA8EAE-BF5A-486C-A8C5-ECC9F3942E4B}">
                <a14:imgProps xmlns:a14="http://schemas.microsoft.com/office/drawing/2010/main">
                  <a14:imgLayer r:embed="rId10">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49"/>
            <a:ext cx="1721246" cy="6354318"/>
          </a:xfrm>
          <a:prstGeom prst="rect">
            <a:avLst/>
          </a:prstGeom>
        </p:spPr>
      </p:pic>
      <p:pic>
        <p:nvPicPr>
          <p:cNvPr id="5" name="Picture 4"/>
          <p:cNvPicPr>
            <a:picLocks noChangeAspect="1"/>
          </p:cNvPicPr>
          <p:nvPr/>
        </p:nvPicPr>
        <p:blipFill rotWithShape="1">
          <a:blip r:embed="rId3">
            <a:biLevel thresh="25000"/>
            <a:extLst>
              <a:ext uri="{BEBA8EAE-BF5A-486C-A8C5-ECC9F3942E4B}">
                <a14:imgProps xmlns:a14="http://schemas.microsoft.com/office/drawing/2010/main">
                  <a14:imgLayer r:embed="rId4">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4522423"/>
            <a:ext cx="2348843" cy="1741016"/>
          </a:xfrm>
          <a:prstGeom prst="rect">
            <a:avLst/>
          </a:prstGeom>
        </p:spPr>
      </p:pic>
      <p:pic>
        <p:nvPicPr>
          <p:cNvPr id="6" name="Picture 5"/>
          <p:cNvPicPr>
            <a:picLocks noChangeAspect="1"/>
          </p:cNvPicPr>
          <p:nvPr/>
        </p:nvPicPr>
        <p:blipFill rotWithShape="1">
          <a:blip r:embed="rId3">
            <a:biLevel thresh="25000"/>
            <a:extLst>
              <a:ext uri="{BEBA8EAE-BF5A-486C-A8C5-ECC9F3942E4B}">
                <a14:imgProps xmlns:a14="http://schemas.microsoft.com/office/drawing/2010/main">
                  <a14:imgLayer r:embed="rId4">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23286" y="4379101"/>
            <a:ext cx="1400176" cy="1884337"/>
          </a:xfrm>
          <a:prstGeom prst="rect">
            <a:avLst/>
          </a:prstGeom>
          <a:scene3d>
            <a:camera prst="orthographicFront">
              <a:rot lat="0" lon="10799999" rev="120000"/>
            </a:camera>
            <a:lightRig rig="threePt" dir="t"/>
          </a:scene3d>
        </p:spPr>
      </p:pic>
      <p:pic>
        <p:nvPicPr>
          <p:cNvPr id="17" name="Picture 16"/>
          <p:cNvPicPr>
            <a:picLocks noChangeAspect="1"/>
          </p:cNvPicPr>
          <p:nvPr/>
        </p:nvPicPr>
        <p:blipFill rotWithShape="1">
          <a:blip r:embed="rId11">
            <a:clrChange>
              <a:clrFrom>
                <a:srgbClr val="F7F7F7"/>
              </a:clrFrom>
              <a:clrTo>
                <a:srgbClr val="F7F7F7">
                  <a:alpha val="0"/>
                </a:srgbClr>
              </a:clrTo>
            </a:clrChange>
            <a:extLst>
              <a:ext uri="{BEBA8EAE-BF5A-486C-A8C5-ECC9F3942E4B}">
                <a14:imgProps xmlns:a14="http://schemas.microsoft.com/office/drawing/2010/main">
                  <a14:imgLayer r:embed="rId12">
                    <a14:imgEffect>
                      <a14:artisticCutout/>
                    </a14:imgEffect>
                  </a14:imgLayer>
                </a14:imgProps>
              </a:ext>
              <a:ext uri="{28A0092B-C50C-407E-A947-70E740481C1C}">
                <a14:useLocalDpi xmlns:a14="http://schemas.microsoft.com/office/drawing/2010/main" val="0"/>
              </a:ext>
            </a:extLst>
          </a:blip>
          <a:srcRect l="21105"/>
          <a:stretch/>
        </p:blipFill>
        <p:spPr>
          <a:xfrm>
            <a:off x="3372633" y="-470311"/>
            <a:ext cx="4402115" cy="7162800"/>
          </a:xfrm>
          <a:prstGeom prst="rect">
            <a:avLst/>
          </a:prstGeom>
        </p:spPr>
      </p:pic>
      <p:pic>
        <p:nvPicPr>
          <p:cNvPr id="20" name="Picture 19"/>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477137" y="-925561"/>
            <a:ext cx="2345421" cy="6834859"/>
          </a:xfrm>
          <a:prstGeom prst="rect">
            <a:avLst/>
          </a:prstGeom>
          <a:scene3d>
            <a:camera prst="orthographicFront">
              <a:rot lat="0" lon="11699976" rev="0"/>
            </a:camera>
            <a:lightRig rig="threePt" dir="t"/>
          </a:scene3d>
        </p:spPr>
      </p:pic>
      <p:sp>
        <p:nvSpPr>
          <p:cNvPr id="23" name="Rectangle 22"/>
          <p:cNvSpPr/>
          <p:nvPr/>
        </p:nvSpPr>
        <p:spPr>
          <a:xfrm>
            <a:off x="114300" y="3289923"/>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p:cNvSpPr/>
          <p:nvPr/>
        </p:nvSpPr>
        <p:spPr>
          <a:xfrm>
            <a:off x="114300" y="5117076"/>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a:off x="114300" y="6064845"/>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39" name="TextBox 38"/>
              <p:cNvSpPr txBox="1"/>
              <p:nvPr/>
            </p:nvSpPr>
            <p:spPr>
              <a:xfrm>
                <a:off x="457861" y="6062059"/>
                <a:ext cx="2061462" cy="923330"/>
              </a:xfrm>
              <a:prstGeom prst="rect">
                <a:avLst/>
              </a:prstGeom>
              <a:noFill/>
            </p:spPr>
            <p:txBody>
              <a:bodyPr wrap="none" rtlCol="0">
                <a:spAutoFit/>
              </a:bodyPr>
              <a:lstStyle/>
              <a:p>
                <a:r>
                  <a:rPr lang="en-CA" dirty="0" err="1"/>
                  <a:t>LCBH_spruce</a:t>
                </a:r>
                <a:r>
                  <a:rPr lang="en-CA" dirty="0"/>
                  <a:t> </a:t>
                </a:r>
              </a:p>
              <a:p>
                <a14:m>
                  <m:oMath xmlns:m="http://schemas.openxmlformats.org/officeDocument/2006/math">
                    <m:acc>
                      <m:accPr>
                        <m:chr m:val="̅"/>
                        <m:ctrlPr>
                          <a:rPr lang="en-CA" i="1">
                            <a:latin typeface="Cambria Math" panose="02040503050406030204" pitchFamily="18" charset="0"/>
                          </a:rPr>
                        </m:ctrlPr>
                      </m:accPr>
                      <m:e>
                        <m:r>
                          <a:rPr lang="en-CA" i="1">
                            <a:latin typeface="Cambria Math" panose="02040503050406030204" pitchFamily="18" charset="0"/>
                          </a:rPr>
                          <m:t>𝑥</m:t>
                        </m:r>
                      </m:e>
                    </m:acc>
                  </m:oMath>
                </a14:m>
                <a:r>
                  <a:rPr lang="en-CA" dirty="0"/>
                  <a:t>= 1* (often ~0-0.5)</a:t>
                </a:r>
              </a:p>
              <a:p>
                <a:endParaRPr lang="en-CA" dirty="0"/>
              </a:p>
            </p:txBody>
          </p:sp>
        </mc:Choice>
        <mc:Fallback xmlns="">
          <p:sp>
            <p:nvSpPr>
              <p:cNvPr id="39" name="TextBox 38"/>
              <p:cNvSpPr txBox="1">
                <a:spLocks noRot="1" noChangeAspect="1" noMove="1" noResize="1" noEditPoints="1" noAdjustHandles="1" noChangeArrowheads="1" noChangeShapeType="1" noTextEdit="1"/>
              </p:cNvSpPr>
              <p:nvPr/>
            </p:nvSpPr>
            <p:spPr>
              <a:xfrm>
                <a:off x="457861" y="6062059"/>
                <a:ext cx="2061462" cy="923330"/>
              </a:xfrm>
              <a:prstGeom prst="rect">
                <a:avLst/>
              </a:prstGeom>
              <a:blipFill>
                <a:blip r:embed="rId14"/>
                <a:stretch>
                  <a:fillRect l="-2367" t="-3289" r="-2367"/>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41" name="TextBox 40"/>
              <p:cNvSpPr txBox="1"/>
              <p:nvPr/>
            </p:nvSpPr>
            <p:spPr>
              <a:xfrm>
                <a:off x="507166" y="2651127"/>
                <a:ext cx="962828" cy="646331"/>
              </a:xfrm>
              <a:prstGeom prst="rect">
                <a:avLst/>
              </a:prstGeom>
              <a:noFill/>
            </p:spPr>
            <p:txBody>
              <a:bodyPr wrap="none" rtlCol="0">
                <a:spAutoFit/>
              </a:bodyPr>
              <a:lstStyle/>
              <a:p>
                <a:r>
                  <a:rPr lang="en-CA" dirty="0" err="1"/>
                  <a:t>LCBH_p</a:t>
                </a:r>
                <a:endParaRPr lang="en-CA" dirty="0"/>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 10.5 </a:t>
                </a:r>
              </a:p>
            </p:txBody>
          </p:sp>
        </mc:Choice>
        <mc:Fallback xmlns="">
          <p:sp>
            <p:nvSpPr>
              <p:cNvPr id="41" name="TextBox 40"/>
              <p:cNvSpPr txBox="1">
                <a:spLocks noRot="1" noChangeAspect="1" noMove="1" noResize="1" noEditPoints="1" noAdjustHandles="1" noChangeArrowheads="1" noChangeShapeType="1" noTextEdit="1"/>
              </p:cNvSpPr>
              <p:nvPr/>
            </p:nvSpPr>
            <p:spPr>
              <a:xfrm>
                <a:off x="507166" y="2651127"/>
                <a:ext cx="962828" cy="646331"/>
              </a:xfrm>
              <a:prstGeom prst="rect">
                <a:avLst/>
              </a:prstGeom>
              <a:blipFill>
                <a:blip r:embed="rId15"/>
                <a:stretch>
                  <a:fillRect l="-5063" t="-5660" r="-2532" b="-14151"/>
                </a:stretch>
              </a:blipFill>
            </p:spPr>
            <p:txBody>
              <a:bodyPr/>
              <a:lstStyle/>
              <a:p>
                <a:r>
                  <a:rPr lang="en-CA">
                    <a:noFill/>
                  </a:rPr>
                  <a:t> </a:t>
                </a:r>
              </a:p>
            </p:txBody>
          </p:sp>
        </mc:Fallback>
      </mc:AlternateContent>
      <p:sp>
        <p:nvSpPr>
          <p:cNvPr id="45" name="Up Arrow 44"/>
          <p:cNvSpPr/>
          <p:nvPr/>
        </p:nvSpPr>
        <p:spPr>
          <a:xfrm>
            <a:off x="2708252" y="6133006"/>
            <a:ext cx="131397" cy="26086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Up-Down Arrow 45"/>
          <p:cNvSpPr/>
          <p:nvPr/>
        </p:nvSpPr>
        <p:spPr>
          <a:xfrm>
            <a:off x="3117219" y="3368470"/>
            <a:ext cx="127995" cy="172002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7" name="Up Arrow 46"/>
          <p:cNvSpPr/>
          <p:nvPr/>
        </p:nvSpPr>
        <p:spPr>
          <a:xfrm>
            <a:off x="3359709" y="3364218"/>
            <a:ext cx="107796" cy="302965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TextBox 31"/>
          <p:cNvSpPr txBox="1"/>
          <p:nvPr/>
        </p:nvSpPr>
        <p:spPr>
          <a:xfrm>
            <a:off x="3453558" y="6392915"/>
            <a:ext cx="4558327" cy="369332"/>
          </a:xfrm>
          <a:prstGeom prst="rect">
            <a:avLst/>
          </a:prstGeom>
          <a:noFill/>
        </p:spPr>
        <p:txBody>
          <a:bodyPr wrap="square" rtlCol="0">
            <a:spAutoFit/>
          </a:bodyPr>
          <a:lstStyle/>
          <a:p>
            <a:r>
              <a:rPr lang="en-CA" dirty="0"/>
              <a:t>* Overall estimate (not measured)</a:t>
            </a:r>
          </a:p>
        </p:txBody>
      </p:sp>
      <p:sp>
        <p:nvSpPr>
          <p:cNvPr id="3" name="TextBox 2"/>
          <p:cNvSpPr txBox="1"/>
          <p:nvPr/>
        </p:nvSpPr>
        <p:spPr>
          <a:xfrm>
            <a:off x="507166" y="522514"/>
            <a:ext cx="2664576" cy="646331"/>
          </a:xfrm>
          <a:prstGeom prst="rect">
            <a:avLst/>
          </a:prstGeom>
          <a:noFill/>
        </p:spPr>
        <p:txBody>
          <a:bodyPr wrap="none" rtlCol="0">
            <a:spAutoFit/>
          </a:bodyPr>
          <a:lstStyle/>
          <a:p>
            <a:r>
              <a:rPr lang="en-CA" dirty="0" err="1"/>
              <a:t>Kenshoe</a:t>
            </a:r>
            <a:r>
              <a:rPr lang="en-CA" dirty="0"/>
              <a:t> Lake Canopy Fuel</a:t>
            </a:r>
          </a:p>
          <a:p>
            <a:r>
              <a:rPr lang="en-CA" dirty="0"/>
              <a:t>Measures:</a:t>
            </a:r>
          </a:p>
        </p:txBody>
      </p:sp>
      <p:pic>
        <p:nvPicPr>
          <p:cNvPr id="25" name="Picture 24"/>
          <p:cNvPicPr>
            <a:picLocks noChangeAspect="1"/>
          </p:cNvPicPr>
          <p:nvPr/>
        </p:nvPicPr>
        <p:blipFill rotWithShape="1">
          <a:blip r:embed="rId16" cstate="print">
            <a:biLevel thresh="25000"/>
            <a:extLst>
              <a:ext uri="{BEBA8EAE-BF5A-486C-A8C5-ECC9F3942E4B}">
                <a14:imgProps xmlns:a14="http://schemas.microsoft.com/office/drawing/2010/main">
                  <a14:imgLayer r:embed="rId17">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8205780" y="6003157"/>
            <a:ext cx="238508" cy="438077"/>
          </a:xfrm>
          <a:prstGeom prst="rect">
            <a:avLst/>
          </a:prstGeom>
          <a:scene3d>
            <a:camera prst="orthographicFront">
              <a:rot lat="0" lon="0" rev="300000"/>
            </a:camera>
            <a:lightRig rig="threePt" dir="t"/>
          </a:scene3d>
        </p:spPr>
      </p:pic>
      <p:pic>
        <p:nvPicPr>
          <p:cNvPr id="26" name="Picture 25"/>
          <p:cNvPicPr>
            <a:picLocks noChangeAspect="1"/>
          </p:cNvPicPr>
          <p:nvPr/>
        </p:nvPicPr>
        <p:blipFill rotWithShape="1">
          <a:blip r:embed="rId18" cstate="print">
            <a:biLevel thresh="25000"/>
            <a:extLst>
              <a:ext uri="{BEBA8EAE-BF5A-486C-A8C5-ECC9F3942E4B}">
                <a14:imgProps xmlns:a14="http://schemas.microsoft.com/office/drawing/2010/main">
                  <a14:imgLayer r:embed="rId19">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8832162" y="5946286"/>
            <a:ext cx="260544" cy="542030"/>
          </a:xfrm>
          <a:prstGeom prst="rect">
            <a:avLst/>
          </a:prstGeom>
        </p:spPr>
      </p:pic>
      <p:pic>
        <p:nvPicPr>
          <p:cNvPr id="27" name="Picture 26"/>
          <p:cNvPicPr>
            <a:picLocks noChangeAspect="1"/>
          </p:cNvPicPr>
          <p:nvPr/>
        </p:nvPicPr>
        <p:blipFill rotWithShape="1">
          <a:blip r:embed="rId20" cstate="print">
            <a:biLevel thresh="25000"/>
            <a:extLst>
              <a:ext uri="{BEBA8EAE-BF5A-486C-A8C5-ECC9F3942E4B}">
                <a14:imgProps xmlns:a14="http://schemas.microsoft.com/office/drawing/2010/main">
                  <a14:imgLayer r:embed="rId4">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9090835" y="5672887"/>
            <a:ext cx="408101" cy="749575"/>
          </a:xfrm>
          <a:prstGeom prst="rect">
            <a:avLst/>
          </a:prstGeom>
          <a:scene3d>
            <a:camera prst="orthographicFront">
              <a:rot lat="0" lon="0" rev="300000"/>
            </a:camera>
            <a:lightRig rig="threePt" dir="t"/>
          </a:scene3d>
        </p:spPr>
      </p:pic>
      <p:pic>
        <p:nvPicPr>
          <p:cNvPr id="28" name="Picture 27"/>
          <p:cNvPicPr>
            <a:picLocks noChangeAspect="1"/>
          </p:cNvPicPr>
          <p:nvPr/>
        </p:nvPicPr>
        <p:blipFill rotWithShape="1">
          <a:blip r:embed="rId16" cstate="print">
            <a:biLevel thresh="25000"/>
            <a:extLst>
              <a:ext uri="{BEBA8EAE-BF5A-486C-A8C5-ECC9F3942E4B}">
                <a14:imgProps xmlns:a14="http://schemas.microsoft.com/office/drawing/2010/main">
                  <a14:imgLayer r:embed="rId17">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740548" y="6075452"/>
            <a:ext cx="238508" cy="438077"/>
          </a:xfrm>
          <a:prstGeom prst="rect">
            <a:avLst/>
          </a:prstGeom>
          <a:scene3d>
            <a:camera prst="orthographicFront">
              <a:rot lat="0" lon="0" rev="300000"/>
            </a:camera>
            <a:lightRig rig="threePt" dir="t"/>
          </a:scene3d>
        </p:spPr>
      </p:pic>
      <p:pic>
        <p:nvPicPr>
          <p:cNvPr id="29" name="Picture 28"/>
          <p:cNvPicPr>
            <a:picLocks noChangeAspect="1"/>
          </p:cNvPicPr>
          <p:nvPr/>
        </p:nvPicPr>
        <p:blipFill rotWithShape="1">
          <a:blip r:embed="rId16" cstate="print">
            <a:biLevel thresh="25000"/>
            <a:extLst>
              <a:ext uri="{BEBA8EAE-BF5A-486C-A8C5-ECC9F3942E4B}">
                <a14:imgProps xmlns:a14="http://schemas.microsoft.com/office/drawing/2010/main">
                  <a14:imgLayer r:embed="rId17">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47900" y="5976297"/>
            <a:ext cx="238508" cy="438077"/>
          </a:xfrm>
          <a:prstGeom prst="rect">
            <a:avLst/>
          </a:prstGeom>
          <a:scene3d>
            <a:camera prst="orthographicFront">
              <a:rot lat="0" lon="0" rev="600000"/>
            </a:camera>
            <a:lightRig rig="threePt" dir="t"/>
          </a:scene3d>
        </p:spPr>
      </p:pic>
      <p:grpSp>
        <p:nvGrpSpPr>
          <p:cNvPr id="7" name="Group 6"/>
          <p:cNvGrpSpPr/>
          <p:nvPr/>
        </p:nvGrpSpPr>
        <p:grpSpPr>
          <a:xfrm>
            <a:off x="8228659" y="5605503"/>
            <a:ext cx="1376407" cy="855028"/>
            <a:chOff x="8228659" y="5605503"/>
            <a:chExt cx="1376407" cy="855028"/>
          </a:xfrm>
        </p:grpSpPr>
        <p:pic>
          <p:nvPicPr>
            <p:cNvPr id="30" name="Picture 4" descr="http://www.clker.com/cliparts/J/S/2/2/f/V/clean-fire-md.png"/>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9202384" y="5605503"/>
              <a:ext cx="402682" cy="65793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4" descr="http://www.clker.com/cliparts/J/S/2/2/f/V/clean-fire-md.png"/>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8228659" y="5690372"/>
              <a:ext cx="471368" cy="770159"/>
            </a:xfrm>
            <a:prstGeom prst="rect">
              <a:avLst/>
            </a:prstGeom>
            <a:noFill/>
            <a:extLst>
              <a:ext uri="{909E8E84-426E-40DD-AFC4-6F175D3DCCD1}">
                <a14:hiddenFill xmlns:a14="http://schemas.microsoft.com/office/drawing/2010/main">
                  <a:solidFill>
                    <a:srgbClr val="FFFFFF"/>
                  </a:solidFill>
                </a14:hiddenFill>
              </a:ext>
            </a:extLst>
          </p:spPr>
        </p:pic>
      </p:grpSp>
      <p:pic>
        <p:nvPicPr>
          <p:cNvPr id="34" name="Picture 4" descr="http://www.clker.com/cliparts/J/S/2/2/f/V/clean-fire-md.png"/>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5370453" y="3974438"/>
            <a:ext cx="681721" cy="2094224"/>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4" descr="http://www.clker.com/cliparts/J/S/2/2/f/V/clean-fire-md.png"/>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6713608" y="958619"/>
            <a:ext cx="1467509" cy="5357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2496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1" name="TextBox 40"/>
              <p:cNvSpPr txBox="1"/>
              <p:nvPr/>
            </p:nvSpPr>
            <p:spPr>
              <a:xfrm>
                <a:off x="357199" y="3427837"/>
                <a:ext cx="892167" cy="646331"/>
              </a:xfrm>
              <a:prstGeom prst="rect">
                <a:avLst/>
              </a:prstGeom>
              <a:noFill/>
            </p:spPr>
            <p:txBody>
              <a:bodyPr wrap="none" rtlCol="0">
                <a:spAutoFit/>
              </a:bodyPr>
              <a:lstStyle/>
              <a:p>
                <a:r>
                  <a:rPr lang="en-CA" dirty="0"/>
                  <a:t>LCBH</a:t>
                </a:r>
                <a:endParaRPr lang="en-CA" i="1" dirty="0">
                  <a:latin typeface="Cambria Math" panose="02040503050406030204" pitchFamily="18" charset="0"/>
                </a:endParaRP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 4.29</a:t>
                </a:r>
              </a:p>
            </p:txBody>
          </p:sp>
        </mc:Choice>
        <mc:Fallback xmlns="">
          <p:sp>
            <p:nvSpPr>
              <p:cNvPr id="41" name="TextBox 40"/>
              <p:cNvSpPr txBox="1">
                <a:spLocks noRot="1" noChangeAspect="1" noMove="1" noResize="1" noEditPoints="1" noAdjustHandles="1" noChangeArrowheads="1" noChangeShapeType="1" noTextEdit="1"/>
              </p:cNvSpPr>
              <p:nvPr/>
            </p:nvSpPr>
            <p:spPr>
              <a:xfrm>
                <a:off x="357199" y="3427837"/>
                <a:ext cx="892167" cy="646331"/>
              </a:xfrm>
              <a:prstGeom prst="rect">
                <a:avLst/>
              </a:prstGeom>
              <a:blipFill>
                <a:blip r:embed="rId2"/>
                <a:stretch>
                  <a:fillRect l="-6164" t="-4717" r="-4795" b="-14151"/>
                </a:stretch>
              </a:blipFill>
            </p:spPr>
            <p:txBody>
              <a:bodyPr/>
              <a:lstStyle/>
              <a:p>
                <a:r>
                  <a:rPr lang="en-CA">
                    <a:noFill/>
                  </a:rPr>
                  <a:t> </a:t>
                </a:r>
              </a:p>
            </p:txBody>
          </p:sp>
        </mc:Fallback>
      </mc:AlternateContent>
      <p:sp>
        <p:nvSpPr>
          <p:cNvPr id="3" name="TextBox 2"/>
          <p:cNvSpPr txBox="1"/>
          <p:nvPr/>
        </p:nvSpPr>
        <p:spPr>
          <a:xfrm>
            <a:off x="357199" y="270702"/>
            <a:ext cx="4135424" cy="369332"/>
          </a:xfrm>
          <a:prstGeom prst="rect">
            <a:avLst/>
          </a:prstGeom>
          <a:noFill/>
        </p:spPr>
        <p:txBody>
          <a:bodyPr wrap="square" rtlCol="0">
            <a:spAutoFit/>
          </a:bodyPr>
          <a:lstStyle/>
          <a:p>
            <a:r>
              <a:rPr lang="en-CA" dirty="0" err="1"/>
              <a:t>Kenshoe</a:t>
            </a:r>
            <a:r>
              <a:rPr lang="en-CA" dirty="0"/>
              <a:t> Lake –’vigorous surface fire’</a:t>
            </a:r>
          </a:p>
        </p:txBody>
      </p:sp>
      <p:pic>
        <p:nvPicPr>
          <p:cNvPr id="5" name="Picture 4"/>
          <p:cNvPicPr>
            <a:picLocks noChangeAspect="1"/>
          </p:cNvPicPr>
          <p:nvPr/>
        </p:nvPicPr>
        <p:blipFill>
          <a:blip r:embed="rId3"/>
          <a:stretch>
            <a:fillRect/>
          </a:stretch>
        </p:blipFill>
        <p:spPr>
          <a:xfrm>
            <a:off x="208821" y="1349598"/>
            <a:ext cx="11983179" cy="5227983"/>
          </a:xfrm>
          <a:prstGeom prst="rect">
            <a:avLst/>
          </a:prstGeom>
        </p:spPr>
      </p:pic>
    </p:spTree>
    <p:extLst>
      <p:ext uri="{BB962C8B-B14F-4D97-AF65-F5344CB8AC3E}">
        <p14:creationId xmlns:p14="http://schemas.microsoft.com/office/powerpoint/2010/main" val="1256764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1" name="TextBox 40"/>
              <p:cNvSpPr txBox="1"/>
              <p:nvPr/>
            </p:nvSpPr>
            <p:spPr>
              <a:xfrm>
                <a:off x="357199" y="3427837"/>
                <a:ext cx="892167" cy="646331"/>
              </a:xfrm>
              <a:prstGeom prst="rect">
                <a:avLst/>
              </a:prstGeom>
              <a:noFill/>
            </p:spPr>
            <p:txBody>
              <a:bodyPr wrap="none" rtlCol="0">
                <a:spAutoFit/>
              </a:bodyPr>
              <a:lstStyle/>
              <a:p>
                <a:r>
                  <a:rPr lang="en-CA" dirty="0"/>
                  <a:t>LCBH</a:t>
                </a:r>
                <a:endParaRPr lang="en-CA" i="1" dirty="0">
                  <a:latin typeface="Cambria Math" panose="02040503050406030204" pitchFamily="18" charset="0"/>
                </a:endParaRP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 4.29</a:t>
                </a:r>
              </a:p>
            </p:txBody>
          </p:sp>
        </mc:Choice>
        <mc:Fallback xmlns="">
          <p:sp>
            <p:nvSpPr>
              <p:cNvPr id="41" name="TextBox 40"/>
              <p:cNvSpPr txBox="1">
                <a:spLocks noRot="1" noChangeAspect="1" noMove="1" noResize="1" noEditPoints="1" noAdjustHandles="1" noChangeArrowheads="1" noChangeShapeType="1" noTextEdit="1"/>
              </p:cNvSpPr>
              <p:nvPr/>
            </p:nvSpPr>
            <p:spPr>
              <a:xfrm>
                <a:off x="357199" y="3427837"/>
                <a:ext cx="892167" cy="646331"/>
              </a:xfrm>
              <a:prstGeom prst="rect">
                <a:avLst/>
              </a:prstGeom>
              <a:blipFill>
                <a:blip r:embed="rId2"/>
                <a:stretch>
                  <a:fillRect l="-6164" t="-4717" r="-4795" b="-14151"/>
                </a:stretch>
              </a:blipFill>
            </p:spPr>
            <p:txBody>
              <a:bodyPr/>
              <a:lstStyle/>
              <a:p>
                <a:r>
                  <a:rPr lang="en-CA">
                    <a:noFill/>
                  </a:rPr>
                  <a:t> </a:t>
                </a:r>
              </a:p>
            </p:txBody>
          </p:sp>
        </mc:Fallback>
      </mc:AlternateContent>
      <p:sp>
        <p:nvSpPr>
          <p:cNvPr id="32" name="TextBox 31"/>
          <p:cNvSpPr txBox="1"/>
          <p:nvPr/>
        </p:nvSpPr>
        <p:spPr>
          <a:xfrm>
            <a:off x="3453558" y="6392915"/>
            <a:ext cx="4558327" cy="369332"/>
          </a:xfrm>
          <a:prstGeom prst="rect">
            <a:avLst/>
          </a:prstGeom>
          <a:noFill/>
        </p:spPr>
        <p:txBody>
          <a:bodyPr wrap="square" rtlCol="0">
            <a:spAutoFit/>
          </a:bodyPr>
          <a:lstStyle/>
          <a:p>
            <a:r>
              <a:rPr lang="en-CA" dirty="0"/>
              <a:t>* Estimate (not measured)</a:t>
            </a:r>
          </a:p>
        </p:txBody>
      </p:sp>
      <p:sp>
        <p:nvSpPr>
          <p:cNvPr id="3" name="TextBox 2"/>
          <p:cNvSpPr txBox="1"/>
          <p:nvPr/>
        </p:nvSpPr>
        <p:spPr>
          <a:xfrm>
            <a:off x="357199" y="270702"/>
            <a:ext cx="4135424" cy="369332"/>
          </a:xfrm>
          <a:prstGeom prst="rect">
            <a:avLst/>
          </a:prstGeom>
          <a:noFill/>
        </p:spPr>
        <p:txBody>
          <a:bodyPr wrap="square" rtlCol="0">
            <a:spAutoFit/>
          </a:bodyPr>
          <a:lstStyle/>
          <a:p>
            <a:r>
              <a:rPr lang="en-CA" dirty="0" err="1"/>
              <a:t>Kenshoe</a:t>
            </a:r>
            <a:r>
              <a:rPr lang="en-CA" dirty="0"/>
              <a:t> Lake fuels:</a:t>
            </a:r>
          </a:p>
        </p:txBody>
      </p:sp>
      <p:pic>
        <p:nvPicPr>
          <p:cNvPr id="2" name="Picture 1"/>
          <p:cNvPicPr>
            <a:picLocks noChangeAspect="1"/>
          </p:cNvPicPr>
          <p:nvPr/>
        </p:nvPicPr>
        <p:blipFill>
          <a:blip r:embed="rId3"/>
          <a:stretch>
            <a:fillRect/>
          </a:stretch>
        </p:blipFill>
        <p:spPr>
          <a:xfrm>
            <a:off x="0" y="1651552"/>
            <a:ext cx="6185816" cy="520644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57368" y="1309307"/>
            <a:ext cx="6134632" cy="4000847"/>
          </a:xfrm>
          <a:prstGeom prst="rect">
            <a:avLst/>
          </a:prstGeom>
        </p:spPr>
      </p:pic>
    </p:spTree>
    <p:extLst>
      <p:ext uri="{BB962C8B-B14F-4D97-AF65-F5344CB8AC3E}">
        <p14:creationId xmlns:p14="http://schemas.microsoft.com/office/powerpoint/2010/main" val="74672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rotWithShape="1">
          <a:blip r:embed="rId2">
            <a:clrChange>
              <a:clrFrom>
                <a:srgbClr val="FFFFFF"/>
              </a:clrFrom>
              <a:clrTo>
                <a:srgbClr val="FFFFFF">
                  <a:alpha val="0"/>
                </a:srgbClr>
              </a:clrTo>
            </a:clrChange>
            <a:biLevel thresh="75000"/>
            <a:extLst>
              <a:ext uri="{BEBA8EAE-BF5A-486C-A8C5-ECC9F3942E4B}">
                <a14:imgProps xmlns:a14="http://schemas.microsoft.com/office/drawing/2010/main">
                  <a14:imgLayer r:embed="rId3">
                    <a14:imgEffect>
                      <a14:artisticCutout/>
                    </a14:imgEffect>
                  </a14:imgLayer>
                </a14:imgProps>
              </a:ext>
              <a:ext uri="{28A0092B-C50C-407E-A947-70E740481C1C}">
                <a14:useLocalDpi xmlns:a14="http://schemas.microsoft.com/office/drawing/2010/main" val="0"/>
              </a:ext>
            </a:extLst>
          </a:blip>
          <a:srcRect t="17607" b="9000"/>
          <a:stretch/>
        </p:blipFill>
        <p:spPr>
          <a:xfrm>
            <a:off x="5090415" y="-520077"/>
            <a:ext cx="4000610" cy="6916866"/>
          </a:xfrm>
          <a:prstGeom prst="rect">
            <a:avLst/>
          </a:prstGeom>
          <a:scene3d>
            <a:camera prst="orthographicFront">
              <a:rot lat="0" lon="18899986" rev="21480000"/>
            </a:camera>
            <a:lightRig rig="threePt" dir="t"/>
          </a:scene3d>
        </p:spPr>
      </p:pic>
      <p:pic>
        <p:nvPicPr>
          <p:cNvPr id="4" name="Picture 3"/>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r="52958" b="34885"/>
          <a:stretch/>
        </p:blipFill>
        <p:spPr>
          <a:xfrm>
            <a:off x="4604665" y="4767191"/>
            <a:ext cx="1969481" cy="1496248"/>
          </a:xfrm>
          <a:prstGeom prst="rect">
            <a:avLst/>
          </a:prstGeom>
        </p:spPr>
      </p:pic>
      <p:pic>
        <p:nvPicPr>
          <p:cNvPr id="9" name="Picture 8"/>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9084942" y="2996364"/>
            <a:ext cx="2765150" cy="3332928"/>
          </a:xfrm>
          <a:prstGeom prst="rect">
            <a:avLst/>
          </a:prstGeom>
          <a:scene3d>
            <a:camera prst="orthographicFront">
              <a:rot lat="0" lon="0" rev="21299999"/>
            </a:camera>
            <a:lightRig rig="threePt" dir="t"/>
          </a:scene3d>
        </p:spPr>
      </p:pic>
      <p:pic>
        <p:nvPicPr>
          <p:cNvPr id="12" name="Picture 11"/>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2595170" y="2385391"/>
            <a:ext cx="3216518" cy="3878047"/>
          </a:xfrm>
          <a:prstGeom prst="rect">
            <a:avLst/>
          </a:prstGeom>
          <a:scene3d>
            <a:camera prst="orthographicFront">
              <a:rot lat="149856" lon="19805668" rev="21559970"/>
            </a:camera>
            <a:lightRig rig="threePt" dir="t"/>
          </a:scene3d>
        </p:spPr>
      </p:pic>
      <p:pic>
        <p:nvPicPr>
          <p:cNvPr id="19" name="Picture 18"/>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48204" y="-243852"/>
            <a:ext cx="1550512" cy="6656323"/>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8">
            <a:clrChange>
              <a:clrFrom>
                <a:srgbClr val="FFFFFF"/>
              </a:clrFrom>
              <a:clrTo>
                <a:srgbClr val="FFFFFF">
                  <a:alpha val="0"/>
                </a:srgbClr>
              </a:clrTo>
            </a:clrChange>
            <a:biLevel thresh="75000"/>
            <a:extLst>
              <a:ext uri="{BEBA8EAE-BF5A-486C-A8C5-ECC9F3942E4B}">
                <a14:imgProps xmlns:a14="http://schemas.microsoft.com/office/drawing/2010/main">
                  <a14:imgLayer r:embed="rId9">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249"/>
            <a:ext cx="1721246" cy="6354318"/>
          </a:xfrm>
          <a:prstGeom prst="rect">
            <a:avLst/>
          </a:prstGeom>
        </p:spPr>
      </p:pic>
      <p:pic>
        <p:nvPicPr>
          <p:cNvPr id="5" name="Picture 4"/>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r="52958" b="36470"/>
          <a:stretch/>
        </p:blipFill>
        <p:spPr>
          <a:xfrm>
            <a:off x="5441231" y="4522423"/>
            <a:ext cx="2348843" cy="1741016"/>
          </a:xfrm>
          <a:prstGeom prst="rect">
            <a:avLst/>
          </a:prstGeom>
        </p:spPr>
      </p:pic>
      <p:pic>
        <p:nvPicPr>
          <p:cNvPr id="6" name="Picture 5"/>
          <p:cNvPicPr>
            <a:picLocks noChangeAspect="1"/>
          </p:cNvPicPr>
          <p:nvPr/>
        </p:nvPicPr>
        <p:blipFill rotWithShape="1">
          <a:blip r:embed="rId5">
            <a:biLevel thresh="25000"/>
            <a:extLst>
              <a:ext uri="{BEBA8EAE-BF5A-486C-A8C5-ECC9F3942E4B}">
                <a14:imgProps xmlns:a14="http://schemas.microsoft.com/office/drawing/2010/main">
                  <a14:imgLayer r:embed="rId6">
                    <a14:imgEffect>
                      <a14:backgroundRemoval t="0" b="89612" l="706" r="42118"/>
                    </a14:imgEffect>
                  </a14:imgLayer>
                </a14:imgProps>
              </a:ext>
              <a:ext uri="{28A0092B-C50C-407E-A947-70E740481C1C}">
                <a14:useLocalDpi xmlns:a14="http://schemas.microsoft.com/office/drawing/2010/main" val="0"/>
              </a:ext>
            </a:extLst>
          </a:blip>
          <a:srcRect l="15327" t="1" r="70314" b="35158"/>
          <a:stretch/>
        </p:blipFill>
        <p:spPr>
          <a:xfrm>
            <a:off x="6883734" y="3929446"/>
            <a:ext cx="1400176" cy="2046263"/>
          </a:xfrm>
          <a:prstGeom prst="rect">
            <a:avLst/>
          </a:prstGeom>
          <a:scene3d>
            <a:camera prst="orthographicFront">
              <a:rot lat="0" lon="10799999" rev="120000"/>
            </a:camera>
            <a:lightRig rig="threePt" dir="t"/>
          </a:scene3d>
        </p:spPr>
      </p:pic>
      <p:pic>
        <p:nvPicPr>
          <p:cNvPr id="7" name="Picture 6"/>
          <p:cNvPicPr>
            <a:picLocks noChangeAspect="1"/>
          </p:cNvPicPr>
          <p:nvPr/>
        </p:nvPicPr>
        <p:blipFill rotWithShape="1">
          <a:blip r:embed="rId10" cstate="print">
            <a:biLevel thresh="25000"/>
            <a:extLst>
              <a:ext uri="{BEBA8EAE-BF5A-486C-A8C5-ECC9F3942E4B}">
                <a14:imgProps xmlns:a14="http://schemas.microsoft.com/office/drawing/2010/main">
                  <a14:imgLayer r:embed="rId11">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8205780" y="5844133"/>
            <a:ext cx="238508" cy="438077"/>
          </a:xfrm>
          <a:prstGeom prst="rect">
            <a:avLst/>
          </a:prstGeom>
          <a:scene3d>
            <a:camera prst="orthographicFront">
              <a:rot lat="0" lon="0" rev="300000"/>
            </a:camera>
            <a:lightRig rig="threePt" dir="t"/>
          </a:scene3d>
        </p:spPr>
      </p:pic>
      <p:pic>
        <p:nvPicPr>
          <p:cNvPr id="17" name="Picture 16"/>
          <p:cNvPicPr>
            <a:picLocks noChangeAspect="1"/>
          </p:cNvPicPr>
          <p:nvPr/>
        </p:nvPicPr>
        <p:blipFill rotWithShape="1">
          <a:blip r:embed="rId12">
            <a:clrChange>
              <a:clrFrom>
                <a:srgbClr val="F7F7F7"/>
              </a:clrFrom>
              <a:clrTo>
                <a:srgbClr val="F7F7F7">
                  <a:alpha val="0"/>
                </a:srgbClr>
              </a:clrTo>
            </a:clrChange>
            <a:extLst>
              <a:ext uri="{BEBA8EAE-BF5A-486C-A8C5-ECC9F3942E4B}">
                <a14:imgProps xmlns:a14="http://schemas.microsoft.com/office/drawing/2010/main">
                  <a14:imgLayer r:embed="rId13">
                    <a14:imgEffect>
                      <a14:artisticCutout/>
                    </a14:imgEffect>
                  </a14:imgLayer>
                </a14:imgProps>
              </a:ext>
              <a:ext uri="{28A0092B-C50C-407E-A947-70E740481C1C}">
                <a14:useLocalDpi xmlns:a14="http://schemas.microsoft.com/office/drawing/2010/main" val="0"/>
              </a:ext>
            </a:extLst>
          </a:blip>
          <a:srcRect l="21105"/>
          <a:stretch/>
        </p:blipFill>
        <p:spPr>
          <a:xfrm>
            <a:off x="3396993" y="-594893"/>
            <a:ext cx="4402115" cy="7162800"/>
          </a:xfrm>
          <a:prstGeom prst="rect">
            <a:avLst/>
          </a:prstGeom>
        </p:spPr>
      </p:pic>
      <p:pic>
        <p:nvPicPr>
          <p:cNvPr id="20" name="Picture 1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477137" y="-925561"/>
            <a:ext cx="2345421" cy="7093964"/>
          </a:xfrm>
          <a:prstGeom prst="rect">
            <a:avLst/>
          </a:prstGeom>
          <a:scene3d>
            <a:camera prst="orthographicFront">
              <a:rot lat="0" lon="11699976" rev="0"/>
            </a:camera>
            <a:lightRig rig="threePt" dir="t"/>
          </a:scene3d>
        </p:spPr>
      </p:pic>
      <p:sp>
        <p:nvSpPr>
          <p:cNvPr id="23" name="Rectangle 22"/>
          <p:cNvSpPr/>
          <p:nvPr/>
        </p:nvSpPr>
        <p:spPr>
          <a:xfrm>
            <a:off x="114300" y="3289923"/>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5" name="Picture 24"/>
          <p:cNvPicPr>
            <a:picLocks noChangeAspect="1"/>
          </p:cNvPicPr>
          <p:nvPr/>
        </p:nvPicPr>
        <p:blipFill rotWithShape="1">
          <a:blip r:embed="rId15" cstate="print">
            <a:biLevel thresh="25000"/>
            <a:extLst>
              <a:ext uri="{BEBA8EAE-BF5A-486C-A8C5-ECC9F3942E4B}">
                <a14:imgProps xmlns:a14="http://schemas.microsoft.com/office/drawing/2010/main">
                  <a14:imgLayer r:embed="rId16">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8832162" y="5787262"/>
            <a:ext cx="260544" cy="542030"/>
          </a:xfrm>
          <a:prstGeom prst="rect">
            <a:avLst/>
          </a:prstGeom>
        </p:spPr>
      </p:pic>
      <p:pic>
        <p:nvPicPr>
          <p:cNvPr id="26" name="Picture 25"/>
          <p:cNvPicPr>
            <a:picLocks noChangeAspect="1"/>
          </p:cNvPicPr>
          <p:nvPr/>
        </p:nvPicPr>
        <p:blipFill rotWithShape="1">
          <a:blip r:embed="rId17" cstate="print">
            <a:biLevel thresh="25000"/>
            <a:extLst>
              <a:ext uri="{BEBA8EAE-BF5A-486C-A8C5-ECC9F3942E4B}">
                <a14:imgProps xmlns:a14="http://schemas.microsoft.com/office/drawing/2010/main">
                  <a14:imgLayer r:embed="rId6">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9090835" y="5513863"/>
            <a:ext cx="408101" cy="749575"/>
          </a:xfrm>
          <a:prstGeom prst="rect">
            <a:avLst/>
          </a:prstGeom>
          <a:scene3d>
            <a:camera prst="orthographicFront">
              <a:rot lat="0" lon="0" rev="300000"/>
            </a:camera>
            <a:lightRig rig="threePt" dir="t"/>
          </a:scene3d>
        </p:spPr>
      </p:pic>
      <p:pic>
        <p:nvPicPr>
          <p:cNvPr id="27" name="Picture 26"/>
          <p:cNvPicPr>
            <a:picLocks noChangeAspect="1"/>
          </p:cNvPicPr>
          <p:nvPr/>
        </p:nvPicPr>
        <p:blipFill rotWithShape="1">
          <a:blip r:embed="rId10" cstate="print">
            <a:biLevel thresh="25000"/>
            <a:extLst>
              <a:ext uri="{BEBA8EAE-BF5A-486C-A8C5-ECC9F3942E4B}">
                <a14:imgProps xmlns:a14="http://schemas.microsoft.com/office/drawing/2010/main">
                  <a14:imgLayer r:embed="rId11">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740548" y="5916428"/>
            <a:ext cx="238508" cy="438077"/>
          </a:xfrm>
          <a:prstGeom prst="rect">
            <a:avLst/>
          </a:prstGeom>
          <a:scene3d>
            <a:camera prst="orthographicFront">
              <a:rot lat="0" lon="0" rev="300000"/>
            </a:camera>
            <a:lightRig rig="threePt" dir="t"/>
          </a:scene3d>
        </p:spPr>
      </p:pic>
      <p:pic>
        <p:nvPicPr>
          <p:cNvPr id="28" name="Picture 27"/>
          <p:cNvPicPr>
            <a:picLocks noChangeAspect="1"/>
          </p:cNvPicPr>
          <p:nvPr/>
        </p:nvPicPr>
        <p:blipFill rotWithShape="1">
          <a:blip r:embed="rId10" cstate="print">
            <a:biLevel thresh="25000"/>
            <a:extLst>
              <a:ext uri="{BEBA8EAE-BF5A-486C-A8C5-ECC9F3942E4B}">
                <a14:imgProps xmlns:a14="http://schemas.microsoft.com/office/drawing/2010/main">
                  <a14:imgLayer r:embed="rId11">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4947900" y="5817273"/>
            <a:ext cx="238508" cy="438077"/>
          </a:xfrm>
          <a:prstGeom prst="rect">
            <a:avLst/>
          </a:prstGeom>
          <a:scene3d>
            <a:camera prst="orthographicFront">
              <a:rot lat="0" lon="0" rev="600000"/>
            </a:camera>
            <a:lightRig rig="threePt" dir="t"/>
          </a:scene3d>
        </p:spPr>
      </p:pic>
      <p:pic>
        <p:nvPicPr>
          <p:cNvPr id="29" name="Picture 28"/>
          <p:cNvPicPr>
            <a:picLocks noChangeAspect="1"/>
          </p:cNvPicPr>
          <p:nvPr/>
        </p:nvPicPr>
        <p:blipFill rotWithShape="1">
          <a:blip r:embed="rId18" cstate="print">
            <a:biLevel thresh="25000"/>
            <a:extLst>
              <a:ext uri="{BEBA8EAE-BF5A-486C-A8C5-ECC9F3942E4B}">
                <a14:imgProps xmlns:a14="http://schemas.microsoft.com/office/drawing/2010/main">
                  <a14:imgLayer r:embed="rId19">
                    <a14:imgEffect>
                      <a14:backgroundRemoval t="0" b="89612" l="706" r="42118"/>
                    </a14:imgEffect>
                    <a14:imgEffect>
                      <a14:artisticMarker/>
                    </a14:imgEffect>
                  </a14:imgLayer>
                </a14:imgProps>
              </a:ext>
              <a:ext uri="{28A0092B-C50C-407E-A947-70E740481C1C}">
                <a14:useLocalDpi xmlns:a14="http://schemas.microsoft.com/office/drawing/2010/main" val="0"/>
              </a:ext>
            </a:extLst>
          </a:blip>
          <a:srcRect l="14646" r="68948" b="36470"/>
          <a:stretch/>
        </p:blipFill>
        <p:spPr>
          <a:xfrm>
            <a:off x="6108140" y="5844133"/>
            <a:ext cx="217735" cy="438077"/>
          </a:xfrm>
          <a:prstGeom prst="rect">
            <a:avLst/>
          </a:prstGeom>
          <a:scene3d>
            <a:camera prst="orthographicFront">
              <a:rot lat="0" lon="0" rev="0"/>
            </a:camera>
            <a:lightRig rig="threePt" dir="t"/>
          </a:scene3d>
        </p:spPr>
      </p:pic>
      <p:sp>
        <p:nvSpPr>
          <p:cNvPr id="37" name="Rectangle 36"/>
          <p:cNvSpPr/>
          <p:nvPr/>
        </p:nvSpPr>
        <p:spPr>
          <a:xfrm>
            <a:off x="114300" y="4493277"/>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a:off x="114300" y="6030009"/>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39" name="TextBox 38"/>
              <p:cNvSpPr txBox="1"/>
              <p:nvPr/>
            </p:nvSpPr>
            <p:spPr>
              <a:xfrm>
                <a:off x="457861" y="6062059"/>
                <a:ext cx="1911805" cy="923330"/>
              </a:xfrm>
              <a:prstGeom prst="rect">
                <a:avLst/>
              </a:prstGeom>
              <a:noFill/>
            </p:spPr>
            <p:txBody>
              <a:bodyPr wrap="none" rtlCol="0">
                <a:spAutoFit/>
              </a:bodyPr>
              <a:lstStyle/>
              <a:p>
                <a:r>
                  <a:rPr lang="en-CA" dirty="0" err="1"/>
                  <a:t>LCBH_spruce</a:t>
                </a:r>
                <a:r>
                  <a:rPr lang="en-CA" dirty="0"/>
                  <a:t> (MS)</a:t>
                </a:r>
              </a:p>
              <a:p>
                <a14:m>
                  <m:oMath xmlns:m="http://schemas.openxmlformats.org/officeDocument/2006/math">
                    <m:acc>
                      <m:accPr>
                        <m:chr m:val="̅"/>
                        <m:ctrlPr>
                          <a:rPr lang="en-CA" i="1">
                            <a:latin typeface="Cambria Math" panose="02040503050406030204" pitchFamily="18" charset="0"/>
                          </a:rPr>
                        </m:ctrlPr>
                      </m:accPr>
                      <m:e>
                        <m:r>
                          <a:rPr lang="en-CA" i="1">
                            <a:latin typeface="Cambria Math" panose="02040503050406030204" pitchFamily="18" charset="0"/>
                          </a:rPr>
                          <m:t>𝑥</m:t>
                        </m:r>
                      </m:e>
                    </m:acc>
                  </m:oMath>
                </a14:m>
                <a:r>
                  <a:rPr lang="en-CA" dirty="0"/>
                  <a:t>= 1.5*</a:t>
                </a:r>
              </a:p>
              <a:p>
                <a:endParaRPr lang="en-CA" dirty="0"/>
              </a:p>
            </p:txBody>
          </p:sp>
        </mc:Choice>
        <mc:Fallback xmlns="">
          <p:sp>
            <p:nvSpPr>
              <p:cNvPr id="39" name="TextBox 38"/>
              <p:cNvSpPr txBox="1">
                <a:spLocks noRot="1" noChangeAspect="1" noMove="1" noResize="1" noEditPoints="1" noAdjustHandles="1" noChangeArrowheads="1" noChangeShapeType="1" noTextEdit="1"/>
              </p:cNvSpPr>
              <p:nvPr/>
            </p:nvSpPr>
            <p:spPr>
              <a:xfrm>
                <a:off x="457861" y="6062059"/>
                <a:ext cx="1911805" cy="923330"/>
              </a:xfrm>
              <a:prstGeom prst="rect">
                <a:avLst/>
              </a:prstGeom>
              <a:blipFill>
                <a:blip r:embed="rId20"/>
                <a:stretch>
                  <a:fillRect l="-2548" t="-3289" r="-1911"/>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40" name="TextBox 39"/>
              <p:cNvSpPr txBox="1"/>
              <p:nvPr/>
            </p:nvSpPr>
            <p:spPr>
              <a:xfrm>
                <a:off x="1339296" y="5201947"/>
                <a:ext cx="1689886" cy="646331"/>
              </a:xfrm>
              <a:prstGeom prst="rect">
                <a:avLst/>
              </a:prstGeom>
              <a:noFill/>
            </p:spPr>
            <p:txBody>
              <a:bodyPr wrap="none" rtlCol="0">
                <a:spAutoFit/>
              </a:bodyPr>
              <a:lstStyle/>
              <a:p>
                <a:r>
                  <a:rPr lang="en-CA" dirty="0" err="1"/>
                  <a:t>CD_spruce</a:t>
                </a:r>
                <a:r>
                  <a:rPr lang="en-CA" dirty="0"/>
                  <a:t> (MS)</a:t>
                </a:r>
              </a:p>
              <a:p>
                <a14:m>
                  <m:oMath xmlns:m="http://schemas.openxmlformats.org/officeDocument/2006/math">
                    <m:acc>
                      <m:accPr>
                        <m:chr m:val="̅"/>
                        <m:ctrlPr>
                          <a:rPr lang="en-CA" i="1">
                            <a:latin typeface="Cambria Math" panose="02040503050406030204" pitchFamily="18" charset="0"/>
                          </a:rPr>
                        </m:ctrlPr>
                      </m:accPr>
                      <m:e>
                        <m:r>
                          <a:rPr lang="en-CA" i="1">
                            <a:latin typeface="Cambria Math" panose="02040503050406030204" pitchFamily="18" charset="0"/>
                          </a:rPr>
                          <m:t>𝑥</m:t>
                        </m:r>
                      </m:e>
                    </m:acc>
                  </m:oMath>
                </a14:m>
                <a:r>
                  <a:rPr lang="en-CA" dirty="0"/>
                  <a:t>= 4.0*</a:t>
                </a:r>
              </a:p>
            </p:txBody>
          </p:sp>
        </mc:Choice>
        <mc:Fallback xmlns="">
          <p:sp>
            <p:nvSpPr>
              <p:cNvPr id="40" name="TextBox 39"/>
              <p:cNvSpPr txBox="1">
                <a:spLocks noRot="1" noChangeAspect="1" noMove="1" noResize="1" noEditPoints="1" noAdjustHandles="1" noChangeArrowheads="1" noChangeShapeType="1" noTextEdit="1"/>
              </p:cNvSpPr>
              <p:nvPr/>
            </p:nvSpPr>
            <p:spPr>
              <a:xfrm>
                <a:off x="1339296" y="5201947"/>
                <a:ext cx="1689886" cy="646331"/>
              </a:xfrm>
              <a:prstGeom prst="rect">
                <a:avLst/>
              </a:prstGeom>
              <a:blipFill>
                <a:blip r:embed="rId21"/>
                <a:stretch>
                  <a:fillRect l="-3249" t="-4717" r="-2166" b="-14151"/>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41" name="TextBox 40"/>
              <p:cNvSpPr txBox="1"/>
              <p:nvPr/>
            </p:nvSpPr>
            <p:spPr>
              <a:xfrm>
                <a:off x="507166" y="2651127"/>
                <a:ext cx="1200072" cy="670761"/>
              </a:xfrm>
              <a:prstGeom prst="rect">
                <a:avLst/>
              </a:prstGeom>
              <a:noFill/>
            </p:spPr>
            <p:txBody>
              <a:bodyPr wrap="none" rtlCol="0">
                <a:spAutoFit/>
              </a:bodyPr>
              <a:lstStyle/>
              <a:p>
                <a:r>
                  <a:rPr lang="en-CA" dirty="0"/>
                  <a:t>LCBH_pine</a:t>
                </a: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 8.1</a:t>
                </a:r>
              </a:p>
            </p:txBody>
          </p:sp>
        </mc:Choice>
        <mc:Fallback xmlns="">
          <p:sp>
            <p:nvSpPr>
              <p:cNvPr id="41" name="TextBox 40"/>
              <p:cNvSpPr txBox="1">
                <a:spLocks noRot="1" noChangeAspect="1" noMove="1" noResize="1" noEditPoints="1" noAdjustHandles="1" noChangeArrowheads="1" noChangeShapeType="1" noTextEdit="1"/>
              </p:cNvSpPr>
              <p:nvPr/>
            </p:nvSpPr>
            <p:spPr>
              <a:xfrm>
                <a:off x="507166" y="2651127"/>
                <a:ext cx="1200072" cy="670761"/>
              </a:xfrm>
              <a:prstGeom prst="rect">
                <a:avLst/>
              </a:prstGeom>
              <a:blipFill>
                <a:blip r:embed="rId22"/>
                <a:stretch>
                  <a:fillRect l="-4061" t="-5455" r="-5076" b="-10000"/>
                </a:stretch>
              </a:blipFill>
            </p:spPr>
            <p:txBody>
              <a:bodyPr/>
              <a:lstStyle/>
              <a:p>
                <a:r>
                  <a:rPr lang="en-CA">
                    <a:noFill/>
                  </a:rPr>
                  <a:t> </a:t>
                </a:r>
              </a:p>
            </p:txBody>
          </p:sp>
        </mc:Fallback>
      </mc:AlternateContent>
      <p:sp>
        <p:nvSpPr>
          <p:cNvPr id="42" name="TextBox 41"/>
          <p:cNvSpPr txBox="1"/>
          <p:nvPr/>
        </p:nvSpPr>
        <p:spPr>
          <a:xfrm>
            <a:off x="10331436" y="6271335"/>
            <a:ext cx="1117614" cy="369332"/>
          </a:xfrm>
          <a:prstGeom prst="rect">
            <a:avLst/>
          </a:prstGeom>
          <a:noFill/>
        </p:spPr>
        <p:txBody>
          <a:bodyPr wrap="none" rtlCol="0">
            <a:spAutoFit/>
          </a:bodyPr>
          <a:lstStyle/>
          <a:p>
            <a:r>
              <a:rPr lang="en-CA" dirty="0"/>
              <a:t>US spruce</a:t>
            </a:r>
          </a:p>
        </p:txBody>
      </p:sp>
      <p:cxnSp>
        <p:nvCxnSpPr>
          <p:cNvPr id="44" name="Straight Arrow Connector 43"/>
          <p:cNvCxnSpPr>
            <a:stCxn id="42" idx="1"/>
          </p:cNvCxnSpPr>
          <p:nvPr/>
        </p:nvCxnSpPr>
        <p:spPr>
          <a:xfrm flipH="1" flipV="1">
            <a:off x="9426896" y="6282210"/>
            <a:ext cx="904540" cy="173791"/>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5" name="Up Arrow 44"/>
          <p:cNvSpPr/>
          <p:nvPr/>
        </p:nvSpPr>
        <p:spPr>
          <a:xfrm>
            <a:off x="2708252" y="6075728"/>
            <a:ext cx="134959" cy="3181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Up-Down Arrow 45"/>
          <p:cNvSpPr/>
          <p:nvPr/>
        </p:nvSpPr>
        <p:spPr>
          <a:xfrm>
            <a:off x="2927133" y="4538996"/>
            <a:ext cx="142316" cy="1495975"/>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49" name="Straight Arrow Connector 48"/>
          <p:cNvCxnSpPr>
            <a:stCxn id="42" idx="1"/>
            <a:endCxn id="25" idx="2"/>
          </p:cNvCxnSpPr>
          <p:nvPr/>
        </p:nvCxnSpPr>
        <p:spPr>
          <a:xfrm flipH="1" flipV="1">
            <a:off x="8962434" y="6329292"/>
            <a:ext cx="1369002" cy="126709"/>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7" name="Up Arrow 46"/>
          <p:cNvSpPr/>
          <p:nvPr/>
        </p:nvSpPr>
        <p:spPr>
          <a:xfrm>
            <a:off x="3180807" y="3364218"/>
            <a:ext cx="161392" cy="302965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2" name="TextBox 1"/>
              <p:cNvSpPr txBox="1"/>
              <p:nvPr/>
            </p:nvSpPr>
            <p:spPr>
              <a:xfrm>
                <a:off x="193252" y="3474960"/>
                <a:ext cx="2368662" cy="947760"/>
              </a:xfrm>
              <a:prstGeom prst="rect">
                <a:avLst/>
              </a:prstGeom>
              <a:noFill/>
            </p:spPr>
            <p:txBody>
              <a:bodyPr wrap="none" rtlCol="0">
                <a:spAutoFit/>
              </a:bodyPr>
              <a:lstStyle/>
              <a:p>
                <a:r>
                  <a:rPr lang="en-CA" dirty="0"/>
                  <a:t>FSG:</a:t>
                </a:r>
              </a:p>
              <a:p>
                <a:r>
                  <a:rPr lang="en-CA" dirty="0" err="1"/>
                  <a:t>LCBH_pine</a:t>
                </a:r>
                <a:r>
                  <a:rPr lang="en-CA" dirty="0"/>
                  <a:t> - </a:t>
                </a:r>
                <a:r>
                  <a:rPr lang="en-CA" dirty="0" err="1"/>
                  <a:t>SH_spruce</a:t>
                </a:r>
                <a:endParaRPr lang="en-CA" dirty="0"/>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=2.7* </a:t>
                </a:r>
              </a:p>
            </p:txBody>
          </p:sp>
        </mc:Choice>
        <mc:Fallback xmlns="">
          <p:sp>
            <p:nvSpPr>
              <p:cNvPr id="2" name="TextBox 1"/>
              <p:cNvSpPr txBox="1">
                <a:spLocks noRot="1" noChangeAspect="1" noMove="1" noResize="1" noEditPoints="1" noAdjustHandles="1" noChangeArrowheads="1" noChangeShapeType="1" noTextEdit="1"/>
              </p:cNvSpPr>
              <p:nvPr/>
            </p:nvSpPr>
            <p:spPr>
              <a:xfrm>
                <a:off x="193252" y="3474960"/>
                <a:ext cx="2368662" cy="947760"/>
              </a:xfrm>
              <a:prstGeom prst="rect">
                <a:avLst/>
              </a:prstGeom>
              <a:blipFill>
                <a:blip r:embed="rId23"/>
                <a:stretch>
                  <a:fillRect l="-2320" t="-3205" r="-1804" b="-6410"/>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31" name="TextBox 30"/>
              <p:cNvSpPr txBox="1"/>
              <p:nvPr/>
            </p:nvSpPr>
            <p:spPr>
              <a:xfrm>
                <a:off x="461853" y="4501602"/>
                <a:ext cx="1176925" cy="646331"/>
              </a:xfrm>
              <a:prstGeom prst="rect">
                <a:avLst/>
              </a:prstGeom>
              <a:noFill/>
            </p:spPr>
            <p:txBody>
              <a:bodyPr wrap="none" rtlCol="0">
                <a:spAutoFit/>
              </a:bodyPr>
              <a:lstStyle/>
              <a:p>
                <a:r>
                  <a:rPr lang="en-CA" dirty="0" err="1"/>
                  <a:t>SH_spruce</a:t>
                </a:r>
                <a:endParaRPr lang="en-CA" dirty="0"/>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 5.5*</a:t>
                </a:r>
              </a:p>
            </p:txBody>
          </p:sp>
        </mc:Choice>
        <mc:Fallback xmlns="">
          <p:sp>
            <p:nvSpPr>
              <p:cNvPr id="31" name="TextBox 30"/>
              <p:cNvSpPr txBox="1">
                <a:spLocks noRot="1" noChangeAspect="1" noMove="1" noResize="1" noEditPoints="1" noAdjustHandles="1" noChangeArrowheads="1" noChangeShapeType="1" noTextEdit="1"/>
              </p:cNvSpPr>
              <p:nvPr/>
            </p:nvSpPr>
            <p:spPr>
              <a:xfrm>
                <a:off x="461853" y="4501602"/>
                <a:ext cx="1176925" cy="646331"/>
              </a:xfrm>
              <a:prstGeom prst="rect">
                <a:avLst/>
              </a:prstGeom>
              <a:blipFill>
                <a:blip r:embed="rId24"/>
                <a:stretch>
                  <a:fillRect l="-4663" t="-4717" r="-4145" b="-14151"/>
                </a:stretch>
              </a:blipFill>
            </p:spPr>
            <p:txBody>
              <a:bodyPr/>
              <a:lstStyle/>
              <a:p>
                <a:r>
                  <a:rPr lang="en-CA">
                    <a:noFill/>
                  </a:rPr>
                  <a:t> </a:t>
                </a:r>
              </a:p>
            </p:txBody>
          </p:sp>
        </mc:Fallback>
      </mc:AlternateContent>
      <p:sp>
        <p:nvSpPr>
          <p:cNvPr id="32" name="TextBox 31"/>
          <p:cNvSpPr txBox="1"/>
          <p:nvPr/>
        </p:nvSpPr>
        <p:spPr>
          <a:xfrm>
            <a:off x="3453558" y="6392915"/>
            <a:ext cx="4558327" cy="369332"/>
          </a:xfrm>
          <a:prstGeom prst="rect">
            <a:avLst/>
          </a:prstGeom>
          <a:noFill/>
        </p:spPr>
        <p:txBody>
          <a:bodyPr wrap="square" rtlCol="0">
            <a:spAutoFit/>
          </a:bodyPr>
          <a:lstStyle/>
          <a:p>
            <a:r>
              <a:rPr lang="en-CA" dirty="0"/>
              <a:t>* Excluding plots 3 &amp; 4 (no MS spruce)</a:t>
            </a:r>
          </a:p>
        </p:txBody>
      </p:sp>
      <p:sp>
        <p:nvSpPr>
          <p:cNvPr id="3" name="TextBox 2"/>
          <p:cNvSpPr txBox="1"/>
          <p:nvPr/>
        </p:nvSpPr>
        <p:spPr>
          <a:xfrm>
            <a:off x="507166" y="522514"/>
            <a:ext cx="1985287" cy="646331"/>
          </a:xfrm>
          <a:prstGeom prst="rect">
            <a:avLst/>
          </a:prstGeom>
          <a:noFill/>
        </p:spPr>
        <p:txBody>
          <a:bodyPr wrap="none" rtlCol="0">
            <a:spAutoFit/>
          </a:bodyPr>
          <a:lstStyle/>
          <a:p>
            <a:r>
              <a:rPr lang="en-CA" dirty="0"/>
              <a:t>ICFME Canopy Fuel</a:t>
            </a:r>
          </a:p>
          <a:p>
            <a:r>
              <a:rPr lang="en-CA" dirty="0"/>
              <a:t>Measures:</a:t>
            </a:r>
          </a:p>
        </p:txBody>
      </p:sp>
      <p:cxnSp>
        <p:nvCxnSpPr>
          <p:cNvPr id="10" name="Straight Connector 9"/>
          <p:cNvCxnSpPr/>
          <p:nvPr/>
        </p:nvCxnSpPr>
        <p:spPr>
          <a:xfrm flipH="1">
            <a:off x="7578330" y="5961917"/>
            <a:ext cx="49350" cy="269572"/>
          </a:xfrm>
          <a:prstGeom prst="line">
            <a:avLst/>
          </a:prstGeom>
          <a:ln w="825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24891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gmail-m_7955819072188610262gmail-m_-4819651688506190698gmail-m_-3366448445735560808Picture 2" descr="cid:178043d82d85b006a2"/>
          <p:cNvPicPr/>
          <p:nvPr/>
        </p:nvPicPr>
        <p:blipFill>
          <a:blip r:embed="rId2">
            <a:extLst>
              <a:ext uri="{28A0092B-C50C-407E-A947-70E740481C1C}">
                <a14:useLocalDpi xmlns:a14="http://schemas.microsoft.com/office/drawing/2010/main" val="0"/>
              </a:ext>
            </a:extLst>
          </a:blip>
          <a:srcRect/>
          <a:stretch>
            <a:fillRect/>
          </a:stretch>
        </p:blipFill>
        <p:spPr bwMode="auto">
          <a:xfrm>
            <a:off x="745671" y="507818"/>
            <a:ext cx="10401299" cy="5501096"/>
          </a:xfrm>
          <a:prstGeom prst="rect">
            <a:avLst/>
          </a:prstGeom>
          <a:noFill/>
          <a:ln>
            <a:noFill/>
          </a:ln>
        </p:spPr>
      </p:pic>
      <p:sp>
        <p:nvSpPr>
          <p:cNvPr id="5" name="Rectangle 4"/>
          <p:cNvSpPr/>
          <p:nvPr/>
        </p:nvSpPr>
        <p:spPr>
          <a:xfrm>
            <a:off x="1645920" y="2009211"/>
            <a:ext cx="1837509" cy="468377"/>
          </a:xfrm>
          <a:prstGeom prst="rect">
            <a:avLst/>
          </a:prstGeom>
          <a:solidFill>
            <a:srgbClr val="843C0C">
              <a:alpha val="30980"/>
            </a:srgb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6" name="Rectangle 5"/>
          <p:cNvSpPr/>
          <p:nvPr/>
        </p:nvSpPr>
        <p:spPr>
          <a:xfrm>
            <a:off x="3487770" y="1943100"/>
            <a:ext cx="1819003" cy="533182"/>
          </a:xfrm>
          <a:prstGeom prst="rect">
            <a:avLst/>
          </a:prstGeom>
          <a:solidFill>
            <a:srgbClr val="843C0C">
              <a:alpha val="30980"/>
            </a:srgb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7" name="Rectangle 6"/>
          <p:cNvSpPr/>
          <p:nvPr/>
        </p:nvSpPr>
        <p:spPr>
          <a:xfrm>
            <a:off x="3487770" y="1442355"/>
            <a:ext cx="1828814" cy="360319"/>
          </a:xfrm>
          <a:prstGeom prst="rect">
            <a:avLst/>
          </a:prstGeom>
          <a:solidFill>
            <a:srgbClr val="70AD47">
              <a:alpha val="32157"/>
            </a:srgb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2" name="Rectangle 11"/>
          <p:cNvSpPr/>
          <p:nvPr/>
        </p:nvSpPr>
        <p:spPr>
          <a:xfrm flipV="1">
            <a:off x="1645920" y="1367245"/>
            <a:ext cx="1837509" cy="370113"/>
          </a:xfrm>
          <a:prstGeom prst="rect">
            <a:avLst/>
          </a:prstGeom>
          <a:solidFill>
            <a:srgbClr val="70AD47">
              <a:alpha val="38039"/>
            </a:srgb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TextBox 14"/>
          <p:cNvSpPr txBox="1"/>
          <p:nvPr/>
        </p:nvSpPr>
        <p:spPr>
          <a:xfrm>
            <a:off x="1227908" y="6099408"/>
            <a:ext cx="3710311" cy="646331"/>
          </a:xfrm>
          <a:prstGeom prst="rect">
            <a:avLst/>
          </a:prstGeom>
          <a:noFill/>
        </p:spPr>
        <p:txBody>
          <a:bodyPr wrap="none" rtlCol="0">
            <a:spAutoFit/>
          </a:bodyPr>
          <a:lstStyle/>
          <a:p>
            <a:r>
              <a:rPr lang="en-CA" dirty="0"/>
              <a:t>Based on FSG = LCBH(JP) – (SH(BS)*1)</a:t>
            </a:r>
          </a:p>
          <a:p>
            <a:r>
              <a:rPr lang="en-CA" dirty="0"/>
              <a:t>JP crown based on LCBH(JP) + LCD</a:t>
            </a:r>
          </a:p>
        </p:txBody>
      </p:sp>
      <p:sp>
        <p:nvSpPr>
          <p:cNvPr id="16" name="TextBox 15"/>
          <p:cNvSpPr txBox="1"/>
          <p:nvPr/>
        </p:nvSpPr>
        <p:spPr>
          <a:xfrm>
            <a:off x="2336580" y="1719396"/>
            <a:ext cx="919482" cy="307777"/>
          </a:xfrm>
          <a:prstGeom prst="rect">
            <a:avLst/>
          </a:prstGeom>
          <a:noFill/>
        </p:spPr>
        <p:txBody>
          <a:bodyPr wrap="none" rtlCol="0">
            <a:spAutoFit/>
          </a:bodyPr>
          <a:lstStyle/>
          <a:p>
            <a:r>
              <a:rPr lang="en-CA" sz="1400" dirty="0"/>
              <a:t>FSG=3.6m</a:t>
            </a:r>
          </a:p>
        </p:txBody>
      </p:sp>
      <p:sp>
        <p:nvSpPr>
          <p:cNvPr id="17" name="Rectangle 16"/>
          <p:cNvSpPr/>
          <p:nvPr/>
        </p:nvSpPr>
        <p:spPr>
          <a:xfrm>
            <a:off x="5298077" y="2009211"/>
            <a:ext cx="1837509" cy="467071"/>
          </a:xfrm>
          <a:prstGeom prst="rect">
            <a:avLst/>
          </a:prstGeom>
          <a:solidFill>
            <a:srgbClr val="843C0C">
              <a:alpha val="30980"/>
            </a:srgb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8" name="Rectangle 17"/>
          <p:cNvSpPr/>
          <p:nvPr/>
        </p:nvSpPr>
        <p:spPr>
          <a:xfrm>
            <a:off x="5306773" y="1351861"/>
            <a:ext cx="1828813" cy="419789"/>
          </a:xfrm>
          <a:prstGeom prst="rect">
            <a:avLst/>
          </a:prstGeom>
          <a:solidFill>
            <a:srgbClr val="70AD47">
              <a:alpha val="32157"/>
            </a:srgb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9" name="TextBox 18"/>
          <p:cNvSpPr txBox="1"/>
          <p:nvPr/>
        </p:nvSpPr>
        <p:spPr>
          <a:xfrm>
            <a:off x="4332929" y="1737358"/>
            <a:ext cx="554960" cy="307777"/>
          </a:xfrm>
          <a:prstGeom prst="rect">
            <a:avLst/>
          </a:prstGeom>
          <a:noFill/>
        </p:spPr>
        <p:txBody>
          <a:bodyPr wrap="none" rtlCol="0">
            <a:spAutoFit/>
          </a:bodyPr>
          <a:lstStyle/>
          <a:p>
            <a:r>
              <a:rPr lang="en-CA" sz="1400" dirty="0"/>
              <a:t>1.9m</a:t>
            </a:r>
          </a:p>
        </p:txBody>
      </p:sp>
      <p:sp>
        <p:nvSpPr>
          <p:cNvPr id="20" name="TextBox 19"/>
          <p:cNvSpPr txBox="1"/>
          <p:nvPr/>
        </p:nvSpPr>
        <p:spPr>
          <a:xfrm>
            <a:off x="6106124" y="1764828"/>
            <a:ext cx="595035" cy="307777"/>
          </a:xfrm>
          <a:prstGeom prst="rect">
            <a:avLst/>
          </a:prstGeom>
          <a:noFill/>
        </p:spPr>
        <p:txBody>
          <a:bodyPr wrap="none" rtlCol="0">
            <a:spAutoFit/>
          </a:bodyPr>
          <a:lstStyle/>
          <a:p>
            <a:r>
              <a:rPr lang="en-CA" sz="1400" dirty="0"/>
              <a:t>2.8 m</a:t>
            </a:r>
          </a:p>
        </p:txBody>
      </p:sp>
      <p:sp>
        <p:nvSpPr>
          <p:cNvPr id="21" name="TextBox 20"/>
          <p:cNvSpPr txBox="1"/>
          <p:nvPr/>
        </p:nvSpPr>
        <p:spPr>
          <a:xfrm>
            <a:off x="2466539" y="1398412"/>
            <a:ext cx="1104470" cy="307777"/>
          </a:xfrm>
          <a:prstGeom prst="rect">
            <a:avLst/>
          </a:prstGeom>
          <a:noFill/>
        </p:spPr>
        <p:txBody>
          <a:bodyPr wrap="none" rtlCol="0">
            <a:spAutoFit/>
          </a:bodyPr>
          <a:lstStyle/>
          <a:p>
            <a:r>
              <a:rPr lang="en-CA" sz="1400" dirty="0"/>
              <a:t>LCBH= 8.9 m</a:t>
            </a:r>
          </a:p>
        </p:txBody>
      </p:sp>
      <p:sp>
        <p:nvSpPr>
          <p:cNvPr id="22" name="TextBox 21"/>
          <p:cNvSpPr txBox="1"/>
          <p:nvPr/>
        </p:nvSpPr>
        <p:spPr>
          <a:xfrm>
            <a:off x="2336580" y="2179305"/>
            <a:ext cx="877163" cy="307777"/>
          </a:xfrm>
          <a:prstGeom prst="rect">
            <a:avLst/>
          </a:prstGeom>
          <a:noFill/>
        </p:spPr>
        <p:txBody>
          <a:bodyPr wrap="none" rtlCol="0">
            <a:spAutoFit/>
          </a:bodyPr>
          <a:lstStyle/>
          <a:p>
            <a:r>
              <a:rPr lang="en-CA" sz="1400" dirty="0"/>
              <a:t>SH*1=5.3</a:t>
            </a:r>
          </a:p>
        </p:txBody>
      </p:sp>
      <p:sp>
        <p:nvSpPr>
          <p:cNvPr id="23" name="TextBox 22"/>
          <p:cNvSpPr txBox="1"/>
          <p:nvPr/>
        </p:nvSpPr>
        <p:spPr>
          <a:xfrm>
            <a:off x="4193607" y="1460677"/>
            <a:ext cx="1104470" cy="307777"/>
          </a:xfrm>
          <a:prstGeom prst="rect">
            <a:avLst/>
          </a:prstGeom>
          <a:noFill/>
        </p:spPr>
        <p:txBody>
          <a:bodyPr wrap="none" rtlCol="0">
            <a:spAutoFit/>
          </a:bodyPr>
          <a:lstStyle/>
          <a:p>
            <a:r>
              <a:rPr lang="en-CA" sz="1400" dirty="0"/>
              <a:t>LCBH= 8.1 m</a:t>
            </a:r>
          </a:p>
        </p:txBody>
      </p:sp>
      <p:sp>
        <p:nvSpPr>
          <p:cNvPr id="24" name="TextBox 23"/>
          <p:cNvSpPr txBox="1"/>
          <p:nvPr/>
        </p:nvSpPr>
        <p:spPr>
          <a:xfrm>
            <a:off x="4305060" y="2079355"/>
            <a:ext cx="877163" cy="307777"/>
          </a:xfrm>
          <a:prstGeom prst="rect">
            <a:avLst/>
          </a:prstGeom>
          <a:noFill/>
        </p:spPr>
        <p:txBody>
          <a:bodyPr wrap="none" rtlCol="0">
            <a:spAutoFit/>
          </a:bodyPr>
          <a:lstStyle/>
          <a:p>
            <a:r>
              <a:rPr lang="en-CA" sz="1400" dirty="0"/>
              <a:t>SH*1=6.2</a:t>
            </a:r>
          </a:p>
        </p:txBody>
      </p:sp>
      <p:sp>
        <p:nvSpPr>
          <p:cNvPr id="25" name="TextBox 24"/>
          <p:cNvSpPr txBox="1"/>
          <p:nvPr/>
        </p:nvSpPr>
        <p:spPr>
          <a:xfrm>
            <a:off x="5897092" y="1398412"/>
            <a:ext cx="1104470" cy="307777"/>
          </a:xfrm>
          <a:prstGeom prst="rect">
            <a:avLst/>
          </a:prstGeom>
          <a:noFill/>
        </p:spPr>
        <p:txBody>
          <a:bodyPr wrap="none" rtlCol="0">
            <a:spAutoFit/>
          </a:bodyPr>
          <a:lstStyle/>
          <a:p>
            <a:r>
              <a:rPr lang="en-CA" sz="1400" dirty="0"/>
              <a:t>LCBH= 8.6 m</a:t>
            </a:r>
          </a:p>
        </p:txBody>
      </p:sp>
      <p:sp>
        <p:nvSpPr>
          <p:cNvPr id="26" name="TextBox 25"/>
          <p:cNvSpPr txBox="1"/>
          <p:nvPr/>
        </p:nvSpPr>
        <p:spPr>
          <a:xfrm>
            <a:off x="5896772" y="2168505"/>
            <a:ext cx="877163" cy="307777"/>
          </a:xfrm>
          <a:prstGeom prst="rect">
            <a:avLst/>
          </a:prstGeom>
          <a:noFill/>
        </p:spPr>
        <p:txBody>
          <a:bodyPr wrap="none" rtlCol="0">
            <a:spAutoFit/>
          </a:bodyPr>
          <a:lstStyle/>
          <a:p>
            <a:r>
              <a:rPr lang="en-CA" sz="1400" dirty="0"/>
              <a:t>SH*1=5.8</a:t>
            </a:r>
          </a:p>
        </p:txBody>
      </p:sp>
    </p:spTree>
    <p:extLst>
      <p:ext uri="{BB962C8B-B14F-4D97-AF65-F5344CB8AC3E}">
        <p14:creationId xmlns:p14="http://schemas.microsoft.com/office/powerpoint/2010/main" val="18837557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503816" y="3988526"/>
            <a:ext cx="6063263" cy="646331"/>
          </a:xfrm>
          <a:prstGeom prst="rect">
            <a:avLst/>
          </a:prstGeom>
          <a:noFill/>
        </p:spPr>
        <p:txBody>
          <a:bodyPr wrap="none" rtlCol="0">
            <a:spAutoFit/>
          </a:bodyPr>
          <a:lstStyle/>
          <a:p>
            <a:r>
              <a:rPr lang="en-CA" dirty="0"/>
              <a:t>ICFME fire photo; from Alexander &amp; Cruz 2016 (M. Cruz photo)</a:t>
            </a:r>
          </a:p>
          <a:p>
            <a:r>
              <a:rPr lang="en-CA" dirty="0"/>
              <a:t>Plot 3?</a:t>
            </a:r>
          </a:p>
        </p:txBody>
      </p:sp>
      <p:pic>
        <p:nvPicPr>
          <p:cNvPr id="3" name="Picture 2"/>
          <p:cNvPicPr>
            <a:picLocks noChangeAspect="1"/>
          </p:cNvPicPr>
          <p:nvPr/>
        </p:nvPicPr>
        <p:blipFill>
          <a:blip r:embed="rId2"/>
          <a:stretch>
            <a:fillRect/>
          </a:stretch>
        </p:blipFill>
        <p:spPr>
          <a:xfrm>
            <a:off x="696686" y="-151991"/>
            <a:ext cx="4650377" cy="6912892"/>
          </a:xfrm>
          <a:prstGeom prst="rect">
            <a:avLst/>
          </a:prstGeom>
        </p:spPr>
      </p:pic>
    </p:spTree>
    <p:extLst>
      <p:ext uri="{BB962C8B-B14F-4D97-AF65-F5344CB8AC3E}">
        <p14:creationId xmlns:p14="http://schemas.microsoft.com/office/powerpoint/2010/main" val="34376268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7" y="457200"/>
            <a:ext cx="10967899" cy="620486"/>
          </a:xfrm>
        </p:spPr>
        <p:txBody>
          <a:bodyPr>
            <a:normAutofit fontScale="90000"/>
          </a:bodyPr>
          <a:lstStyle/>
          <a:p>
            <a:r>
              <a:rPr lang="en-CA" dirty="0"/>
              <a:t>Crown Fire Initiation – Simple stand: </a:t>
            </a:r>
            <a:r>
              <a:rPr lang="en-CA" dirty="0" err="1"/>
              <a:t>Sharpsand</a:t>
            </a:r>
            <a:r>
              <a:rPr lang="en-CA" dirty="0"/>
              <a:t> Creek, ON (C-4/C-3)</a:t>
            </a:r>
          </a:p>
        </p:txBody>
      </p:sp>
      <p:sp>
        <p:nvSpPr>
          <p:cNvPr id="6" name="Text Placeholder 5"/>
          <p:cNvSpPr>
            <a:spLocks noGrp="1"/>
          </p:cNvSpPr>
          <p:nvPr>
            <p:ph type="body" sz="half" idx="2"/>
          </p:nvPr>
        </p:nvSpPr>
        <p:spPr>
          <a:xfrm>
            <a:off x="708729" y="1186542"/>
            <a:ext cx="5463472" cy="5118464"/>
          </a:xfrm>
        </p:spPr>
        <p:txBody>
          <a:bodyPr>
            <a:normAutofit/>
          </a:bodyPr>
          <a:lstStyle/>
          <a:p>
            <a:pPr marL="285750" indent="-285750">
              <a:buFont typeface="Arial" panose="020B0604020202020204" pitchFamily="34" charset="0"/>
              <a:buChar char="•"/>
            </a:pPr>
            <a:r>
              <a:rPr lang="en-CA" dirty="0"/>
              <a:t>Relatively simple structure – single canopy layer</a:t>
            </a:r>
          </a:p>
          <a:p>
            <a:pPr marL="742950" lvl="1" indent="-285750">
              <a:buFont typeface="Arial" panose="020B0604020202020204" pitchFamily="34" charset="0"/>
              <a:buChar char="•"/>
            </a:pPr>
            <a:r>
              <a:rPr lang="en-CA" dirty="0"/>
              <a:t>Complicated by dense ladder fuels: fine dead standing trees, equal in number to live stems</a:t>
            </a:r>
          </a:p>
          <a:p>
            <a:endParaRPr lang="en-CA" dirty="0"/>
          </a:p>
          <a:p>
            <a:pPr marL="285750" indent="-285750">
              <a:buFont typeface="Arial" panose="020B0604020202020204" pitchFamily="34" charset="0"/>
              <a:buChar char="•"/>
            </a:pPr>
            <a:r>
              <a:rPr lang="en-CA" dirty="0"/>
              <a:t>Sharma and Parton (2007) mixed-effects model of</a:t>
            </a:r>
          </a:p>
          <a:p>
            <a:r>
              <a:rPr lang="en-CA" dirty="0"/>
              <a:t>Height-DBH, with density, BA; with site as random</a:t>
            </a:r>
          </a:p>
          <a:p>
            <a:r>
              <a:rPr lang="en-CA" dirty="0"/>
              <a:t>effect</a:t>
            </a:r>
          </a:p>
          <a:p>
            <a:endParaRPr lang="en-CA" dirty="0"/>
          </a:p>
          <a:p>
            <a:endParaRPr lang="en-CA" dirty="0"/>
          </a:p>
        </p:txBody>
      </p:sp>
      <p:pic>
        <p:nvPicPr>
          <p:cNvPr id="12" name="Picture"/>
          <p:cNvPicPr/>
          <p:nvPr/>
        </p:nvPicPr>
        <p:blipFill>
          <a:blip r:embed="rId2"/>
          <a:stretch>
            <a:fillRect/>
          </a:stretch>
        </p:blipFill>
        <p:spPr bwMode="auto">
          <a:xfrm>
            <a:off x="5269811" y="2197376"/>
            <a:ext cx="6438485" cy="4392267"/>
          </a:xfrm>
          <a:prstGeom prst="rect">
            <a:avLst/>
          </a:prstGeom>
          <a:noFill/>
          <a:ln w="9525">
            <a:noFill/>
            <a:headEnd/>
            <a:tailEnd/>
          </a:ln>
        </p:spPr>
      </p:pic>
    </p:spTree>
    <p:extLst>
      <p:ext uri="{BB962C8B-B14F-4D97-AF65-F5344CB8AC3E}">
        <p14:creationId xmlns:p14="http://schemas.microsoft.com/office/powerpoint/2010/main" val="2991955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457200"/>
            <a:ext cx="3932237" cy="620486"/>
          </a:xfrm>
        </p:spPr>
        <p:txBody>
          <a:bodyPr/>
          <a:lstStyle/>
          <a:p>
            <a:r>
              <a:rPr lang="en-CA" dirty="0" err="1"/>
              <a:t>Sharpsand</a:t>
            </a:r>
            <a:r>
              <a:rPr lang="en-CA" dirty="0"/>
              <a:t> Creek:</a:t>
            </a:r>
          </a:p>
        </p:txBody>
      </p:sp>
      <p:sp>
        <p:nvSpPr>
          <p:cNvPr id="6" name="Text Placeholder 5"/>
          <p:cNvSpPr>
            <a:spLocks noGrp="1"/>
          </p:cNvSpPr>
          <p:nvPr>
            <p:ph type="body" sz="half" idx="2"/>
          </p:nvPr>
        </p:nvSpPr>
        <p:spPr>
          <a:xfrm>
            <a:off x="708729" y="1186542"/>
            <a:ext cx="5126014" cy="5118464"/>
          </a:xfrm>
        </p:spPr>
        <p:txBody>
          <a:bodyPr>
            <a:normAutofit fontScale="92500" lnSpcReduction="20000"/>
          </a:bodyPr>
          <a:lstStyle/>
          <a:p>
            <a:pPr marL="285750" indent="-285750">
              <a:buFont typeface="Arial" panose="020B0604020202020204" pitchFamily="34" charset="0"/>
              <a:buChar char="•"/>
            </a:pPr>
            <a:r>
              <a:rPr lang="en-CA" dirty="0" err="1"/>
              <a:t>Unthinned</a:t>
            </a:r>
            <a:r>
              <a:rPr lang="en-CA" dirty="0"/>
              <a:t> (control/C-4) vs thinned stands:</a:t>
            </a:r>
          </a:p>
          <a:p>
            <a:endParaRPr lang="en-CA" dirty="0"/>
          </a:p>
          <a:p>
            <a:r>
              <a:rPr lang="en-CA" dirty="0"/>
              <a:t>&gt; plots %&gt;% </a:t>
            </a:r>
            <a:r>
              <a:rPr lang="en-CA" dirty="0" err="1"/>
              <a:t>left_join</a:t>
            </a:r>
            <a:r>
              <a:rPr lang="en-CA" dirty="0"/>
              <a:t>(plots2, by=c('Plot', 'TRT')) %&gt;% arrange(TRT) %&gt;%</a:t>
            </a:r>
          </a:p>
          <a:p>
            <a:r>
              <a:rPr lang="en-CA" dirty="0"/>
              <a:t>  select(-TRT) %&gt;% round(2) %&gt;%</a:t>
            </a:r>
          </a:p>
          <a:p>
            <a:r>
              <a:rPr lang="en-CA" dirty="0"/>
              <a:t>  </a:t>
            </a:r>
            <a:r>
              <a:rPr lang="en-CA" dirty="0" err="1"/>
              <a:t>left_join</a:t>
            </a:r>
            <a:r>
              <a:rPr lang="en-CA" dirty="0"/>
              <a:t>(select(plots2, Plot, TRT), by='Plot') %&gt;%</a:t>
            </a:r>
          </a:p>
          <a:p>
            <a:r>
              <a:rPr lang="en-CA" dirty="0"/>
              <a:t>  </a:t>
            </a:r>
            <a:r>
              <a:rPr lang="en-CA" dirty="0" err="1"/>
              <a:t>kbl</a:t>
            </a:r>
            <a:r>
              <a:rPr lang="en-CA" dirty="0"/>
              <a:t>() %&gt;%</a:t>
            </a:r>
          </a:p>
          <a:p>
            <a:r>
              <a:rPr lang="en-CA" dirty="0"/>
              <a:t>  </a:t>
            </a:r>
            <a:r>
              <a:rPr lang="en-CA" dirty="0" err="1"/>
              <a:t>kable_classic</a:t>
            </a:r>
            <a:r>
              <a:rPr lang="en-CA" dirty="0"/>
              <a:t>(</a:t>
            </a:r>
            <a:r>
              <a:rPr lang="en-CA" dirty="0" err="1"/>
              <a:t>full_width</a:t>
            </a:r>
            <a:r>
              <a:rPr lang="en-CA" dirty="0"/>
              <a:t>=F) %&gt;%</a:t>
            </a:r>
          </a:p>
          <a:p>
            <a:r>
              <a:rPr lang="en-CA" dirty="0"/>
              <a:t>  </a:t>
            </a:r>
            <a:r>
              <a:rPr lang="en-CA" dirty="0" err="1"/>
              <a:t>row_spec</a:t>
            </a:r>
            <a:r>
              <a:rPr lang="en-CA" dirty="0"/>
              <a:t>(13:16, background='red')</a:t>
            </a:r>
          </a:p>
          <a:p>
            <a:endParaRPr lang="en-CA" dirty="0"/>
          </a:p>
          <a:p>
            <a:endParaRPr lang="en-CA" dirty="0"/>
          </a:p>
          <a:p>
            <a:r>
              <a:rPr lang="en-CA" dirty="0"/>
              <a:t>&gt;  plots2 %&gt;% filter(TRT=='ctrl') %&gt;% summarize(mean(LCBH))</a:t>
            </a:r>
          </a:p>
          <a:p>
            <a:r>
              <a:rPr lang="en-CA" dirty="0"/>
              <a:t>4.29</a:t>
            </a:r>
          </a:p>
          <a:p>
            <a:endParaRPr lang="en-CA" dirty="0"/>
          </a:p>
          <a:p>
            <a:r>
              <a:rPr lang="en-CA" b="1" dirty="0"/>
              <a:t>Thinned stands have lower s/ha (live &amp; dead; P&lt; 0.05 for both); estimated heights and LCBH based on biomass tree relationship may not be reliable</a:t>
            </a:r>
          </a:p>
          <a:p>
            <a:r>
              <a:rPr lang="en-CA" dirty="0"/>
              <a:t>(except Plot 16, seems </a:t>
            </a:r>
            <a:r>
              <a:rPr lang="en-CA" dirty="0" err="1"/>
              <a:t>unthinned</a:t>
            </a:r>
            <a:r>
              <a:rPr lang="en-CA" dirty="0"/>
              <a:t>)</a:t>
            </a:r>
          </a:p>
          <a:p>
            <a:endParaRPr lang="en-CA" dirty="0"/>
          </a:p>
        </p:txBody>
      </p:sp>
      <p:pic>
        <p:nvPicPr>
          <p:cNvPr id="9" name="Content Placeholder 8"/>
          <p:cNvPicPr>
            <a:picLocks noGrp="1" noChangeAspect="1"/>
          </p:cNvPicPr>
          <p:nvPr>
            <p:ph idx="1"/>
          </p:nvPr>
        </p:nvPicPr>
        <p:blipFill rotWithShape="1">
          <a:blip r:embed="rId2"/>
          <a:srcRect l="6678"/>
          <a:stretch/>
        </p:blipFill>
        <p:spPr>
          <a:xfrm>
            <a:off x="6251713" y="117566"/>
            <a:ext cx="4952918" cy="3513908"/>
          </a:xfrm>
          <a:prstGeom prst="rect">
            <a:avLst/>
          </a:prstGeom>
        </p:spPr>
      </p:pic>
      <p:pic>
        <p:nvPicPr>
          <p:cNvPr id="10" name="Picture 9"/>
          <p:cNvPicPr>
            <a:picLocks noChangeAspect="1"/>
          </p:cNvPicPr>
          <p:nvPr/>
        </p:nvPicPr>
        <p:blipFill>
          <a:blip r:embed="rId3"/>
          <a:stretch>
            <a:fillRect/>
          </a:stretch>
        </p:blipFill>
        <p:spPr>
          <a:xfrm>
            <a:off x="6219778" y="3016816"/>
            <a:ext cx="5555461" cy="3680779"/>
          </a:xfrm>
          <a:prstGeom prst="rect">
            <a:avLst/>
          </a:prstGeom>
        </p:spPr>
      </p:pic>
    </p:spTree>
    <p:extLst>
      <p:ext uri="{BB962C8B-B14F-4D97-AF65-F5344CB8AC3E}">
        <p14:creationId xmlns:p14="http://schemas.microsoft.com/office/powerpoint/2010/main" val="1599239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rotWithShape="1">
          <a:blip r:embed="rId2">
            <a:clrChange>
              <a:clrFrom>
                <a:srgbClr val="F7F7F7"/>
              </a:clrFrom>
              <a:clrTo>
                <a:srgbClr val="F7F7F7">
                  <a:alpha val="0"/>
                </a:srgbClr>
              </a:clrTo>
            </a:clrChange>
            <a:extLst>
              <a:ext uri="{BEBA8EAE-BF5A-486C-A8C5-ECC9F3942E4B}">
                <a14:imgProps xmlns:a14="http://schemas.microsoft.com/office/drawing/2010/main">
                  <a14:imgLayer r:embed="rId3">
                    <a14:imgEffect>
                      <a14:artisticCutout/>
                    </a14:imgEffect>
                  </a14:imgLayer>
                </a14:imgProps>
              </a:ext>
              <a:ext uri="{28A0092B-C50C-407E-A947-70E740481C1C}">
                <a14:useLocalDpi xmlns:a14="http://schemas.microsoft.com/office/drawing/2010/main" val="0"/>
              </a:ext>
            </a:extLst>
          </a:blip>
          <a:srcRect l="21105"/>
          <a:stretch/>
        </p:blipFill>
        <p:spPr>
          <a:xfrm>
            <a:off x="3276599" y="1062446"/>
            <a:ext cx="4402115" cy="5551702"/>
          </a:xfrm>
          <a:prstGeom prst="rect">
            <a:avLst/>
          </a:prstGeom>
        </p:spPr>
      </p:pic>
      <p:pic>
        <p:nvPicPr>
          <p:cNvPr id="14" name="Picture 13"/>
          <p:cNvPicPr>
            <a:picLocks noChangeAspect="1"/>
          </p:cNvPicPr>
          <p:nvPr/>
        </p:nvPicPr>
        <p:blipFill rotWithShape="1">
          <a:blip r:embed="rId4">
            <a:clrChange>
              <a:clrFrom>
                <a:srgbClr val="FFFFFF"/>
              </a:clrFrom>
              <a:clrTo>
                <a:srgbClr val="FFFFFF">
                  <a:alpha val="0"/>
                </a:srgbClr>
              </a:clrTo>
            </a:clrChange>
            <a:biLevel thresh="75000"/>
            <a:extLst>
              <a:ext uri="{BEBA8EAE-BF5A-486C-A8C5-ECC9F3942E4B}">
                <a14:imgProps xmlns:a14="http://schemas.microsoft.com/office/drawing/2010/main">
                  <a14:imgLayer r:embed="rId5">
                    <a14:imgEffect>
                      <a14:artisticCutout/>
                    </a14:imgEffect>
                  </a14:imgLayer>
                </a14:imgProps>
              </a:ext>
              <a:ext uri="{28A0092B-C50C-407E-A947-70E740481C1C}">
                <a14:useLocalDpi xmlns:a14="http://schemas.microsoft.com/office/drawing/2010/main" val="0"/>
              </a:ext>
            </a:extLst>
          </a:blip>
          <a:srcRect t="17607" b="9000"/>
          <a:stretch/>
        </p:blipFill>
        <p:spPr>
          <a:xfrm>
            <a:off x="5090415" y="1035703"/>
            <a:ext cx="4000610" cy="5361085"/>
          </a:xfrm>
          <a:prstGeom prst="rect">
            <a:avLst/>
          </a:prstGeom>
          <a:scene3d>
            <a:camera prst="orthographicFront">
              <a:rot lat="0" lon="18899986" rev="21480000"/>
            </a:camera>
            <a:lightRig rig="threePt" dir="t"/>
          </a:scene3d>
        </p:spPr>
      </p:pic>
      <p:pic>
        <p:nvPicPr>
          <p:cNvPr id="19" name="Picture 18"/>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441013" y="-78742"/>
            <a:ext cx="1550512" cy="6656323"/>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428001"/>
            <a:ext cx="1721246" cy="4925068"/>
          </a:xfrm>
          <a:prstGeom prst="rect">
            <a:avLst/>
          </a:prstGeom>
        </p:spPr>
      </p:pic>
      <p:pic>
        <p:nvPicPr>
          <p:cNvPr id="20" name="Picture 1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477137" y="611775"/>
            <a:ext cx="2345421" cy="5741294"/>
          </a:xfrm>
          <a:prstGeom prst="rect">
            <a:avLst/>
          </a:prstGeom>
          <a:scene3d>
            <a:camera prst="orthographicFront">
              <a:rot lat="0" lon="11699976" rev="0"/>
            </a:camera>
            <a:lightRig rig="threePt" dir="t"/>
          </a:scene3d>
        </p:spPr>
      </p:pic>
      <p:sp>
        <p:nvSpPr>
          <p:cNvPr id="23" name="Rectangle 22"/>
          <p:cNvSpPr/>
          <p:nvPr/>
        </p:nvSpPr>
        <p:spPr>
          <a:xfrm>
            <a:off x="114300" y="4099822"/>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41" name="TextBox 40"/>
              <p:cNvSpPr txBox="1"/>
              <p:nvPr/>
            </p:nvSpPr>
            <p:spPr>
              <a:xfrm>
                <a:off x="357199" y="3427837"/>
                <a:ext cx="877933" cy="646331"/>
              </a:xfrm>
              <a:prstGeom prst="rect">
                <a:avLst/>
              </a:prstGeom>
              <a:noFill/>
            </p:spPr>
            <p:txBody>
              <a:bodyPr wrap="none" rtlCol="0">
                <a:spAutoFit/>
              </a:bodyPr>
              <a:lstStyle/>
              <a:p>
                <a:r>
                  <a:rPr lang="en-CA" dirty="0"/>
                  <a:t>LCBH</a:t>
                </a:r>
                <a:endParaRPr lang="en-CA" i="1" dirty="0">
                  <a:latin typeface="Cambria Math" panose="02040503050406030204" pitchFamily="18" charset="0"/>
                </a:endParaRP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𝑧</m:t>
                        </m:r>
                      </m:e>
                    </m:acc>
                  </m:oMath>
                </a14:m>
                <a:r>
                  <a:rPr lang="en-CA" dirty="0"/>
                  <a:t>= 4.36</a:t>
                </a:r>
              </a:p>
            </p:txBody>
          </p:sp>
        </mc:Choice>
        <mc:Fallback xmlns="">
          <p:sp>
            <p:nvSpPr>
              <p:cNvPr id="41" name="TextBox 40"/>
              <p:cNvSpPr txBox="1">
                <a:spLocks noRot="1" noChangeAspect="1" noMove="1" noResize="1" noEditPoints="1" noAdjustHandles="1" noChangeArrowheads="1" noChangeShapeType="1" noTextEdit="1"/>
              </p:cNvSpPr>
              <p:nvPr/>
            </p:nvSpPr>
            <p:spPr>
              <a:xfrm>
                <a:off x="357199" y="3427837"/>
                <a:ext cx="877933" cy="646331"/>
              </a:xfrm>
              <a:prstGeom prst="rect">
                <a:avLst/>
              </a:prstGeom>
              <a:blipFill>
                <a:blip r:embed="rId12"/>
                <a:stretch>
                  <a:fillRect l="-6250" t="-4717" r="-4861" b="-14151"/>
                </a:stretch>
              </a:blipFill>
            </p:spPr>
            <p:txBody>
              <a:bodyPr/>
              <a:lstStyle/>
              <a:p>
                <a:r>
                  <a:rPr lang="en-CA">
                    <a:noFill/>
                  </a:rPr>
                  <a:t> </a:t>
                </a:r>
              </a:p>
            </p:txBody>
          </p:sp>
        </mc:Fallback>
      </mc:AlternateContent>
      <p:sp>
        <p:nvSpPr>
          <p:cNvPr id="2" name="TextBox 1"/>
          <p:cNvSpPr txBox="1"/>
          <p:nvPr/>
        </p:nvSpPr>
        <p:spPr>
          <a:xfrm>
            <a:off x="223563" y="4720971"/>
            <a:ext cx="3565463" cy="1754326"/>
          </a:xfrm>
          <a:prstGeom prst="rect">
            <a:avLst/>
          </a:prstGeom>
          <a:noFill/>
        </p:spPr>
        <p:txBody>
          <a:bodyPr wrap="none" rtlCol="0">
            <a:spAutoFit/>
          </a:bodyPr>
          <a:lstStyle/>
          <a:p>
            <a:r>
              <a:rPr lang="en-CA" dirty="0"/>
              <a:t>Dead snags</a:t>
            </a:r>
          </a:p>
          <a:p>
            <a:r>
              <a:rPr lang="en-CA" dirty="0"/>
              <a:t>Mean(</a:t>
            </a:r>
            <a:r>
              <a:rPr lang="en-CA" dirty="0" err="1"/>
              <a:t>ht</a:t>
            </a:r>
            <a:r>
              <a:rPr lang="en-CA" dirty="0"/>
              <a:t>)= 3.5 m</a:t>
            </a:r>
          </a:p>
          <a:p>
            <a:r>
              <a:rPr lang="en-CA" dirty="0"/>
              <a:t>Treat as ‘elevated surface fuels’?</a:t>
            </a:r>
          </a:p>
          <a:p>
            <a:r>
              <a:rPr lang="en-CA" dirty="0"/>
              <a:t>Mean snag centroid height = 1.73 m</a:t>
            </a:r>
          </a:p>
          <a:p>
            <a:r>
              <a:rPr lang="en-CA" dirty="0"/>
              <a:t>Mean snag </a:t>
            </a:r>
            <a:r>
              <a:rPr lang="en-CA" dirty="0" err="1"/>
              <a:t>dbh</a:t>
            </a:r>
            <a:r>
              <a:rPr lang="en-CA" dirty="0"/>
              <a:t>=1.68 cm</a:t>
            </a:r>
          </a:p>
          <a:p>
            <a:endParaRPr lang="en-CA" dirty="0"/>
          </a:p>
        </p:txBody>
      </p:sp>
      <p:sp>
        <p:nvSpPr>
          <p:cNvPr id="3" name="TextBox 2"/>
          <p:cNvSpPr txBox="1"/>
          <p:nvPr/>
        </p:nvSpPr>
        <p:spPr>
          <a:xfrm>
            <a:off x="507166" y="522514"/>
            <a:ext cx="4135424" cy="1477328"/>
          </a:xfrm>
          <a:prstGeom prst="rect">
            <a:avLst/>
          </a:prstGeom>
          <a:noFill/>
        </p:spPr>
        <p:txBody>
          <a:bodyPr wrap="square" rtlCol="0">
            <a:spAutoFit/>
          </a:bodyPr>
          <a:lstStyle/>
          <a:p>
            <a:r>
              <a:rPr lang="en-CA" dirty="0" err="1"/>
              <a:t>Sharpsand</a:t>
            </a:r>
            <a:r>
              <a:rPr lang="en-CA" dirty="0"/>
              <a:t> Creek Canopy Fuels: (</a:t>
            </a:r>
            <a:r>
              <a:rPr lang="en-CA" dirty="0" err="1"/>
              <a:t>unthinned</a:t>
            </a:r>
            <a:r>
              <a:rPr lang="en-CA" dirty="0"/>
              <a:t>; C-4 in FBPS)</a:t>
            </a:r>
          </a:p>
          <a:p>
            <a:r>
              <a:rPr lang="en-CA" dirty="0"/>
              <a:t>Live s/ha: 10,229 (~6400 – 14,000)</a:t>
            </a:r>
          </a:p>
          <a:p>
            <a:r>
              <a:rPr lang="en-CA" dirty="0"/>
              <a:t>Dead s/ha: 9,282 (5000 – 13,000)</a:t>
            </a:r>
          </a:p>
          <a:p>
            <a:r>
              <a:rPr lang="en-CA" dirty="0"/>
              <a:t>Snag total: 52.4% of density</a:t>
            </a:r>
          </a:p>
        </p:txBody>
      </p:sp>
      <p:cxnSp>
        <p:nvCxnSpPr>
          <p:cNvPr id="5" name="Straight Connector 4"/>
          <p:cNvCxnSpPr/>
          <p:nvPr/>
        </p:nvCxnSpPr>
        <p:spPr>
          <a:xfrm>
            <a:off x="10219943" y="4492487"/>
            <a:ext cx="17477" cy="191604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6551621" y="4020882"/>
            <a:ext cx="185285" cy="2364543"/>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5321435" y="3150704"/>
            <a:ext cx="282301" cy="3234721"/>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652864" y="4680364"/>
            <a:ext cx="46326" cy="1616920"/>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7986464" y="3890535"/>
            <a:ext cx="87416" cy="2406749"/>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9807859" y="3427837"/>
            <a:ext cx="191481" cy="2965078"/>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9096827" y="3988526"/>
            <a:ext cx="45959" cy="2308758"/>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5175223" y="3988526"/>
            <a:ext cx="156290" cy="233665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4100766" y="3150704"/>
            <a:ext cx="80857" cy="3194395"/>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060089" y="4074168"/>
            <a:ext cx="4369" cy="231874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570514" y="6104709"/>
            <a:ext cx="7201989" cy="357051"/>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8" name="Straight Connector 7"/>
          <p:cNvCxnSpPr/>
          <p:nvPr/>
        </p:nvCxnSpPr>
        <p:spPr>
          <a:xfrm flipV="1">
            <a:off x="3886200" y="5305936"/>
            <a:ext cx="6581380" cy="4630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a:off x="7348219" y="4354828"/>
            <a:ext cx="46176" cy="201603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9527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rotWithShape="1">
          <a:blip r:embed="rId2">
            <a:clrChange>
              <a:clrFrom>
                <a:srgbClr val="F7F7F7"/>
              </a:clrFrom>
              <a:clrTo>
                <a:srgbClr val="F7F7F7">
                  <a:alpha val="0"/>
                </a:srgbClr>
              </a:clrTo>
            </a:clrChange>
            <a:extLst>
              <a:ext uri="{BEBA8EAE-BF5A-486C-A8C5-ECC9F3942E4B}">
                <a14:imgProps xmlns:a14="http://schemas.microsoft.com/office/drawing/2010/main">
                  <a14:imgLayer r:embed="rId3">
                    <a14:imgEffect>
                      <a14:artisticCutout/>
                    </a14:imgEffect>
                  </a14:imgLayer>
                </a14:imgProps>
              </a:ext>
              <a:ext uri="{28A0092B-C50C-407E-A947-70E740481C1C}">
                <a14:useLocalDpi xmlns:a14="http://schemas.microsoft.com/office/drawing/2010/main" val="0"/>
              </a:ext>
            </a:extLst>
          </a:blip>
          <a:srcRect l="21105"/>
          <a:stretch/>
        </p:blipFill>
        <p:spPr>
          <a:xfrm>
            <a:off x="3276599" y="1062446"/>
            <a:ext cx="4402115" cy="5551702"/>
          </a:xfrm>
          <a:prstGeom prst="rect">
            <a:avLst/>
          </a:prstGeom>
        </p:spPr>
      </p:pic>
      <p:pic>
        <p:nvPicPr>
          <p:cNvPr id="14" name="Picture 13"/>
          <p:cNvPicPr>
            <a:picLocks noChangeAspect="1"/>
          </p:cNvPicPr>
          <p:nvPr/>
        </p:nvPicPr>
        <p:blipFill rotWithShape="1">
          <a:blip r:embed="rId4">
            <a:clrChange>
              <a:clrFrom>
                <a:srgbClr val="FFFFFF"/>
              </a:clrFrom>
              <a:clrTo>
                <a:srgbClr val="FFFFFF">
                  <a:alpha val="0"/>
                </a:srgbClr>
              </a:clrTo>
            </a:clrChange>
            <a:biLevel thresh="75000"/>
            <a:extLst>
              <a:ext uri="{BEBA8EAE-BF5A-486C-A8C5-ECC9F3942E4B}">
                <a14:imgProps xmlns:a14="http://schemas.microsoft.com/office/drawing/2010/main">
                  <a14:imgLayer r:embed="rId5">
                    <a14:imgEffect>
                      <a14:artisticCutout/>
                    </a14:imgEffect>
                  </a14:imgLayer>
                </a14:imgProps>
              </a:ext>
              <a:ext uri="{28A0092B-C50C-407E-A947-70E740481C1C}">
                <a14:useLocalDpi xmlns:a14="http://schemas.microsoft.com/office/drawing/2010/main" val="0"/>
              </a:ext>
            </a:extLst>
          </a:blip>
          <a:srcRect t="17607" b="9000"/>
          <a:stretch/>
        </p:blipFill>
        <p:spPr>
          <a:xfrm>
            <a:off x="5090415" y="1035703"/>
            <a:ext cx="4000610" cy="5361085"/>
          </a:xfrm>
          <a:prstGeom prst="rect">
            <a:avLst/>
          </a:prstGeom>
          <a:scene3d>
            <a:camera prst="orthographicFront">
              <a:rot lat="0" lon="18899986" rev="21480000"/>
            </a:camera>
            <a:lightRig rig="threePt" dir="t"/>
          </a:scene3d>
        </p:spPr>
      </p:pic>
      <p:pic>
        <p:nvPicPr>
          <p:cNvPr id="19" name="Picture 18"/>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441013" y="-78742"/>
            <a:ext cx="1550512" cy="6656323"/>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428001"/>
            <a:ext cx="1721246" cy="4925068"/>
          </a:xfrm>
          <a:prstGeom prst="rect">
            <a:avLst/>
          </a:prstGeom>
        </p:spPr>
      </p:pic>
      <p:pic>
        <p:nvPicPr>
          <p:cNvPr id="20" name="Picture 1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477137" y="611775"/>
            <a:ext cx="2345421" cy="5741294"/>
          </a:xfrm>
          <a:prstGeom prst="rect">
            <a:avLst/>
          </a:prstGeom>
          <a:scene3d>
            <a:camera prst="orthographicFront">
              <a:rot lat="0" lon="11699976" rev="0"/>
            </a:camera>
            <a:lightRig rig="threePt" dir="t"/>
          </a:scene3d>
        </p:spPr>
      </p:pic>
      <p:sp>
        <p:nvSpPr>
          <p:cNvPr id="23" name="Rectangle 22"/>
          <p:cNvSpPr/>
          <p:nvPr/>
        </p:nvSpPr>
        <p:spPr>
          <a:xfrm>
            <a:off x="114300" y="4099822"/>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41" name="TextBox 40"/>
              <p:cNvSpPr txBox="1"/>
              <p:nvPr/>
            </p:nvSpPr>
            <p:spPr>
              <a:xfrm>
                <a:off x="357199" y="3427837"/>
                <a:ext cx="877933" cy="646331"/>
              </a:xfrm>
              <a:prstGeom prst="rect">
                <a:avLst/>
              </a:prstGeom>
              <a:noFill/>
            </p:spPr>
            <p:txBody>
              <a:bodyPr wrap="none" rtlCol="0">
                <a:spAutoFit/>
              </a:bodyPr>
              <a:lstStyle/>
              <a:p>
                <a:r>
                  <a:rPr lang="en-CA" dirty="0"/>
                  <a:t>LCBH</a:t>
                </a:r>
                <a:endParaRPr lang="en-CA" i="1" dirty="0">
                  <a:latin typeface="Cambria Math" panose="02040503050406030204" pitchFamily="18" charset="0"/>
                </a:endParaRP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𝑧</m:t>
                        </m:r>
                      </m:e>
                    </m:acc>
                  </m:oMath>
                </a14:m>
                <a:r>
                  <a:rPr lang="en-CA" dirty="0"/>
                  <a:t>= 4.36</a:t>
                </a:r>
              </a:p>
            </p:txBody>
          </p:sp>
        </mc:Choice>
        <mc:Fallback xmlns="">
          <p:sp>
            <p:nvSpPr>
              <p:cNvPr id="41" name="TextBox 40"/>
              <p:cNvSpPr txBox="1">
                <a:spLocks noRot="1" noChangeAspect="1" noMove="1" noResize="1" noEditPoints="1" noAdjustHandles="1" noChangeArrowheads="1" noChangeShapeType="1" noTextEdit="1"/>
              </p:cNvSpPr>
              <p:nvPr/>
            </p:nvSpPr>
            <p:spPr>
              <a:xfrm>
                <a:off x="357199" y="3427837"/>
                <a:ext cx="877933" cy="646331"/>
              </a:xfrm>
              <a:prstGeom prst="rect">
                <a:avLst/>
              </a:prstGeom>
              <a:blipFill>
                <a:blip r:embed="rId12"/>
                <a:stretch>
                  <a:fillRect l="-6250" t="-4717" r="-4861" b="-14151"/>
                </a:stretch>
              </a:blipFill>
            </p:spPr>
            <p:txBody>
              <a:bodyPr/>
              <a:lstStyle/>
              <a:p>
                <a:r>
                  <a:rPr lang="en-CA">
                    <a:noFill/>
                  </a:rPr>
                  <a:t> </a:t>
                </a:r>
              </a:p>
            </p:txBody>
          </p:sp>
        </mc:Fallback>
      </mc:AlternateContent>
      <p:sp>
        <p:nvSpPr>
          <p:cNvPr id="3" name="TextBox 2"/>
          <p:cNvSpPr txBox="1"/>
          <p:nvPr/>
        </p:nvSpPr>
        <p:spPr>
          <a:xfrm>
            <a:off x="507166" y="522514"/>
            <a:ext cx="4135424" cy="1477328"/>
          </a:xfrm>
          <a:prstGeom prst="rect">
            <a:avLst/>
          </a:prstGeom>
          <a:noFill/>
        </p:spPr>
        <p:txBody>
          <a:bodyPr wrap="square" rtlCol="0">
            <a:spAutoFit/>
          </a:bodyPr>
          <a:lstStyle/>
          <a:p>
            <a:r>
              <a:rPr lang="en-CA" dirty="0" err="1"/>
              <a:t>Sharpsand</a:t>
            </a:r>
            <a:r>
              <a:rPr lang="en-CA" dirty="0"/>
              <a:t> Creek Canopy Fuels: (</a:t>
            </a:r>
            <a:r>
              <a:rPr lang="en-CA" dirty="0" err="1"/>
              <a:t>unthinned</a:t>
            </a:r>
            <a:r>
              <a:rPr lang="en-CA" dirty="0"/>
              <a:t>; C-4 in FBPS)</a:t>
            </a:r>
          </a:p>
          <a:p>
            <a:r>
              <a:rPr lang="en-CA" dirty="0"/>
              <a:t>Live s/ha: 10,229 (~6400 – 14,000)</a:t>
            </a:r>
          </a:p>
          <a:p>
            <a:r>
              <a:rPr lang="en-CA" dirty="0"/>
              <a:t>Dead s/ha: 9,282 (5000 – 13,000)</a:t>
            </a:r>
          </a:p>
          <a:p>
            <a:r>
              <a:rPr lang="en-CA" dirty="0"/>
              <a:t>Snag total: 52.4% of density</a:t>
            </a:r>
          </a:p>
        </p:txBody>
      </p:sp>
      <p:cxnSp>
        <p:nvCxnSpPr>
          <p:cNvPr id="5" name="Straight Connector 4"/>
          <p:cNvCxnSpPr/>
          <p:nvPr/>
        </p:nvCxnSpPr>
        <p:spPr>
          <a:xfrm>
            <a:off x="10219943" y="4492487"/>
            <a:ext cx="17477" cy="191604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6551621" y="4020882"/>
            <a:ext cx="185285" cy="2364543"/>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5321435" y="3150704"/>
            <a:ext cx="282301" cy="3234721"/>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652864" y="4680364"/>
            <a:ext cx="46326" cy="1616920"/>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7986464" y="3890535"/>
            <a:ext cx="87416" cy="2406749"/>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9807859" y="3427837"/>
            <a:ext cx="191481" cy="2965078"/>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9096827" y="3988526"/>
            <a:ext cx="45959" cy="2308758"/>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5175223" y="3988526"/>
            <a:ext cx="156290" cy="233665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4100766" y="3150704"/>
            <a:ext cx="80857" cy="3194395"/>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060089" y="4074168"/>
            <a:ext cx="4369" cy="231874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570514" y="6104709"/>
            <a:ext cx="7201989" cy="357051"/>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8" name="Straight Connector 7"/>
          <p:cNvCxnSpPr/>
          <p:nvPr/>
        </p:nvCxnSpPr>
        <p:spPr>
          <a:xfrm flipV="1">
            <a:off x="3886200" y="5305936"/>
            <a:ext cx="6581380" cy="4630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a:off x="7348219" y="4354828"/>
            <a:ext cx="46176" cy="201603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181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1" name="TextBox 40"/>
              <p:cNvSpPr txBox="1"/>
              <p:nvPr/>
            </p:nvSpPr>
            <p:spPr>
              <a:xfrm>
                <a:off x="357199" y="3427837"/>
                <a:ext cx="892167" cy="646331"/>
              </a:xfrm>
              <a:prstGeom prst="rect">
                <a:avLst/>
              </a:prstGeom>
              <a:noFill/>
            </p:spPr>
            <p:txBody>
              <a:bodyPr wrap="none" rtlCol="0">
                <a:spAutoFit/>
              </a:bodyPr>
              <a:lstStyle/>
              <a:p>
                <a:r>
                  <a:rPr lang="en-CA" dirty="0"/>
                  <a:t>LCBH</a:t>
                </a:r>
                <a:endParaRPr lang="en-CA" i="1" dirty="0">
                  <a:latin typeface="Cambria Math" panose="02040503050406030204" pitchFamily="18" charset="0"/>
                </a:endParaRP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𝑥</m:t>
                        </m:r>
                      </m:e>
                    </m:acc>
                  </m:oMath>
                </a14:m>
                <a:r>
                  <a:rPr lang="en-CA" dirty="0"/>
                  <a:t>= 4.29</a:t>
                </a:r>
              </a:p>
            </p:txBody>
          </p:sp>
        </mc:Choice>
        <mc:Fallback xmlns="">
          <p:sp>
            <p:nvSpPr>
              <p:cNvPr id="41" name="TextBox 40"/>
              <p:cNvSpPr txBox="1">
                <a:spLocks noRot="1" noChangeAspect="1" noMove="1" noResize="1" noEditPoints="1" noAdjustHandles="1" noChangeArrowheads="1" noChangeShapeType="1" noTextEdit="1"/>
              </p:cNvSpPr>
              <p:nvPr/>
            </p:nvSpPr>
            <p:spPr>
              <a:xfrm>
                <a:off x="357199" y="3427837"/>
                <a:ext cx="892167" cy="646331"/>
              </a:xfrm>
              <a:prstGeom prst="rect">
                <a:avLst/>
              </a:prstGeom>
              <a:blipFill>
                <a:blip r:embed="rId2"/>
                <a:stretch>
                  <a:fillRect l="-6164" t="-4717" r="-4795" b="-14151"/>
                </a:stretch>
              </a:blipFill>
            </p:spPr>
            <p:txBody>
              <a:bodyPr/>
              <a:lstStyle/>
              <a:p>
                <a:r>
                  <a:rPr lang="en-CA">
                    <a:noFill/>
                  </a:rPr>
                  <a:t> </a:t>
                </a:r>
              </a:p>
            </p:txBody>
          </p:sp>
        </mc:Fallback>
      </mc:AlternateContent>
      <p:sp>
        <p:nvSpPr>
          <p:cNvPr id="3" name="TextBox 2"/>
          <p:cNvSpPr txBox="1"/>
          <p:nvPr/>
        </p:nvSpPr>
        <p:spPr>
          <a:xfrm>
            <a:off x="357199" y="270702"/>
            <a:ext cx="4135424" cy="646331"/>
          </a:xfrm>
          <a:prstGeom prst="rect">
            <a:avLst/>
          </a:prstGeom>
          <a:noFill/>
        </p:spPr>
        <p:txBody>
          <a:bodyPr wrap="square" rtlCol="0">
            <a:spAutoFit/>
          </a:bodyPr>
          <a:lstStyle/>
          <a:p>
            <a:r>
              <a:rPr lang="en-CA" dirty="0" err="1"/>
              <a:t>Sharpsand</a:t>
            </a:r>
            <a:r>
              <a:rPr lang="en-CA" dirty="0"/>
              <a:t> Creek (‘intermittent crown fire’; photo Stocks and Hartley 1995):</a:t>
            </a:r>
          </a:p>
        </p:txBody>
      </p:sp>
      <p:pic>
        <p:nvPicPr>
          <p:cNvPr id="4" name="Picture 3"/>
          <p:cNvPicPr>
            <a:picLocks noChangeAspect="1"/>
          </p:cNvPicPr>
          <p:nvPr/>
        </p:nvPicPr>
        <p:blipFill rotWithShape="1">
          <a:blip r:embed="rId3"/>
          <a:srcRect b="9197"/>
          <a:stretch/>
        </p:blipFill>
        <p:spPr>
          <a:xfrm>
            <a:off x="0" y="891847"/>
            <a:ext cx="12302034" cy="4873228"/>
          </a:xfrm>
          <a:prstGeom prst="rect">
            <a:avLst/>
          </a:prstGeom>
        </p:spPr>
      </p:pic>
      <p:sp>
        <p:nvSpPr>
          <p:cNvPr id="2" name="TextBox 1"/>
          <p:cNvSpPr txBox="1"/>
          <p:nvPr/>
        </p:nvSpPr>
        <p:spPr>
          <a:xfrm>
            <a:off x="1915886" y="5852161"/>
            <a:ext cx="7329699" cy="369332"/>
          </a:xfrm>
          <a:prstGeom prst="rect">
            <a:avLst/>
          </a:prstGeom>
          <a:noFill/>
        </p:spPr>
        <p:txBody>
          <a:bodyPr wrap="none" rtlCol="0">
            <a:spAutoFit/>
          </a:bodyPr>
          <a:lstStyle/>
          <a:p>
            <a:r>
              <a:rPr lang="en-CA" dirty="0"/>
              <a:t>Q: How to account for elevated surface fuels from standing dead (</a:t>
            </a:r>
            <a:r>
              <a:rPr lang="en-CA" dirty="0" err="1"/>
              <a:t>ie</a:t>
            </a:r>
            <a:r>
              <a:rPr lang="en-CA" dirty="0"/>
              <a:t>, snags)? </a:t>
            </a:r>
          </a:p>
        </p:txBody>
      </p:sp>
    </p:spTree>
    <p:extLst>
      <p:ext uri="{BB962C8B-B14F-4D97-AF65-F5344CB8AC3E}">
        <p14:creationId xmlns:p14="http://schemas.microsoft.com/office/powerpoint/2010/main" val="904244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rotWithShape="1">
          <a:blip r:embed="rId2">
            <a:clrChange>
              <a:clrFrom>
                <a:srgbClr val="F7F7F7"/>
              </a:clrFrom>
              <a:clrTo>
                <a:srgbClr val="F7F7F7">
                  <a:alpha val="0"/>
                </a:srgbClr>
              </a:clrTo>
            </a:clrChange>
            <a:extLst>
              <a:ext uri="{BEBA8EAE-BF5A-486C-A8C5-ECC9F3942E4B}">
                <a14:imgProps xmlns:a14="http://schemas.microsoft.com/office/drawing/2010/main">
                  <a14:imgLayer r:embed="rId3">
                    <a14:imgEffect>
                      <a14:artisticCutout/>
                    </a14:imgEffect>
                  </a14:imgLayer>
                </a14:imgProps>
              </a:ext>
              <a:ext uri="{28A0092B-C50C-407E-A947-70E740481C1C}">
                <a14:useLocalDpi xmlns:a14="http://schemas.microsoft.com/office/drawing/2010/main" val="0"/>
              </a:ext>
            </a:extLst>
          </a:blip>
          <a:srcRect l="21105"/>
          <a:stretch/>
        </p:blipFill>
        <p:spPr>
          <a:xfrm>
            <a:off x="3276599" y="1062446"/>
            <a:ext cx="4402115" cy="5551702"/>
          </a:xfrm>
          <a:prstGeom prst="rect">
            <a:avLst/>
          </a:prstGeom>
        </p:spPr>
      </p:pic>
      <p:pic>
        <p:nvPicPr>
          <p:cNvPr id="14" name="Picture 13"/>
          <p:cNvPicPr>
            <a:picLocks noChangeAspect="1"/>
          </p:cNvPicPr>
          <p:nvPr/>
        </p:nvPicPr>
        <p:blipFill rotWithShape="1">
          <a:blip r:embed="rId4">
            <a:clrChange>
              <a:clrFrom>
                <a:srgbClr val="FFFFFF"/>
              </a:clrFrom>
              <a:clrTo>
                <a:srgbClr val="FFFFFF">
                  <a:alpha val="0"/>
                </a:srgbClr>
              </a:clrTo>
            </a:clrChange>
            <a:biLevel thresh="75000"/>
            <a:extLst>
              <a:ext uri="{BEBA8EAE-BF5A-486C-A8C5-ECC9F3942E4B}">
                <a14:imgProps xmlns:a14="http://schemas.microsoft.com/office/drawing/2010/main">
                  <a14:imgLayer r:embed="rId5">
                    <a14:imgEffect>
                      <a14:artisticCutout/>
                    </a14:imgEffect>
                  </a14:imgLayer>
                </a14:imgProps>
              </a:ext>
              <a:ext uri="{28A0092B-C50C-407E-A947-70E740481C1C}">
                <a14:useLocalDpi xmlns:a14="http://schemas.microsoft.com/office/drawing/2010/main" val="0"/>
              </a:ext>
            </a:extLst>
          </a:blip>
          <a:srcRect t="17607" b="9000"/>
          <a:stretch/>
        </p:blipFill>
        <p:spPr>
          <a:xfrm>
            <a:off x="5090415" y="1035703"/>
            <a:ext cx="4000610" cy="5361085"/>
          </a:xfrm>
          <a:prstGeom prst="rect">
            <a:avLst/>
          </a:prstGeom>
          <a:scene3d>
            <a:camera prst="orthographicFront">
              <a:rot lat="0" lon="18899986" rev="21480000"/>
            </a:camera>
            <a:lightRig rig="threePt" dir="t"/>
          </a:scene3d>
        </p:spPr>
      </p:pic>
      <p:pic>
        <p:nvPicPr>
          <p:cNvPr id="19" name="Picture 18"/>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441013" y="-78742"/>
            <a:ext cx="1550512" cy="6656323"/>
          </a:xfrm>
          <a:prstGeom prst="rect">
            <a:avLst/>
          </a:prstGeom>
          <a:scene3d>
            <a:camera prst="orthographicFront">
              <a:rot lat="0" lon="10500000" rev="0"/>
            </a:camera>
            <a:lightRig rig="threePt" dir="t"/>
          </a:scene3d>
        </p:spPr>
      </p:pic>
      <p:pic>
        <p:nvPicPr>
          <p:cNvPr id="16" name="Picture 15"/>
          <p:cNvPicPr>
            <a:picLocks noChangeAspect="1"/>
          </p:cNvPicPr>
          <p:nvPr/>
        </p:nvPicPr>
        <p:blipFill rotWithShape="1">
          <a:blip r:embed="rId7">
            <a:clrChange>
              <a:clrFrom>
                <a:srgbClr val="FFFFFF"/>
              </a:clrFrom>
              <a:clrTo>
                <a:srgbClr val="FFFFFF">
                  <a:alpha val="0"/>
                </a:srgbClr>
              </a:clrTo>
            </a:clrChange>
            <a:biLevel thresh="75000"/>
            <a:extLst>
              <a:ext uri="{BEBA8EAE-BF5A-486C-A8C5-ECC9F3942E4B}">
                <a14:imgProps xmlns:a14="http://schemas.microsoft.com/office/drawing/2010/main">
                  <a14:imgLayer r:embed="rId8">
                    <a14:imgEffect>
                      <a14:artisticCutout/>
                    </a14:imgEffect>
                  </a14:imgLayer>
                </a14:imgProps>
              </a:ext>
              <a:ext uri="{28A0092B-C50C-407E-A947-70E740481C1C}">
                <a14:useLocalDpi xmlns:a14="http://schemas.microsoft.com/office/drawing/2010/main" val="0"/>
              </a:ext>
            </a:extLst>
          </a:blip>
          <a:srcRect l="41791" t="24533" r="49206" b="39566"/>
          <a:stretch/>
        </p:blipFill>
        <p:spPr>
          <a:xfrm>
            <a:off x="7705650" y="1428001"/>
            <a:ext cx="1721246" cy="4925068"/>
          </a:xfrm>
          <a:prstGeom prst="rect">
            <a:avLst/>
          </a:prstGeom>
        </p:spPr>
      </p:pic>
      <p:pic>
        <p:nvPicPr>
          <p:cNvPr id="20" name="Picture 1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477137" y="611775"/>
            <a:ext cx="2345421" cy="5741294"/>
          </a:xfrm>
          <a:prstGeom prst="rect">
            <a:avLst/>
          </a:prstGeom>
          <a:scene3d>
            <a:camera prst="orthographicFront">
              <a:rot lat="0" lon="11699976" rev="0"/>
            </a:camera>
            <a:lightRig rig="threePt" dir="t"/>
          </a:scene3d>
        </p:spPr>
      </p:pic>
      <p:sp>
        <p:nvSpPr>
          <p:cNvPr id="23" name="Rectangle 22"/>
          <p:cNvSpPr/>
          <p:nvPr/>
        </p:nvSpPr>
        <p:spPr>
          <a:xfrm>
            <a:off x="114300" y="4099822"/>
            <a:ext cx="11334750" cy="45719"/>
          </a:xfrm>
          <a:prstGeom prst="rect">
            <a:avLst/>
          </a:prstGeom>
          <a:noFill/>
          <a:ln w="317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41" name="TextBox 40"/>
              <p:cNvSpPr txBox="1"/>
              <p:nvPr/>
            </p:nvSpPr>
            <p:spPr>
              <a:xfrm>
                <a:off x="357199" y="3427837"/>
                <a:ext cx="877933" cy="646331"/>
              </a:xfrm>
              <a:prstGeom prst="rect">
                <a:avLst/>
              </a:prstGeom>
              <a:noFill/>
            </p:spPr>
            <p:txBody>
              <a:bodyPr wrap="none" rtlCol="0">
                <a:spAutoFit/>
              </a:bodyPr>
              <a:lstStyle/>
              <a:p>
                <a:r>
                  <a:rPr lang="en-CA" dirty="0"/>
                  <a:t>LCBH</a:t>
                </a:r>
                <a:endParaRPr lang="en-CA" i="1" dirty="0">
                  <a:latin typeface="Cambria Math" panose="02040503050406030204" pitchFamily="18" charset="0"/>
                </a:endParaRPr>
              </a:p>
              <a:p>
                <a14:m>
                  <m:oMath xmlns:m="http://schemas.openxmlformats.org/officeDocument/2006/math">
                    <m:acc>
                      <m:accPr>
                        <m:chr m:val="̅"/>
                        <m:ctrlPr>
                          <a:rPr lang="en-CA" i="1" smtClean="0">
                            <a:latin typeface="Cambria Math" panose="02040503050406030204" pitchFamily="18" charset="0"/>
                          </a:rPr>
                        </m:ctrlPr>
                      </m:accPr>
                      <m:e>
                        <m:r>
                          <a:rPr lang="en-CA" b="0" i="1" smtClean="0">
                            <a:latin typeface="Cambria Math" panose="02040503050406030204" pitchFamily="18" charset="0"/>
                          </a:rPr>
                          <m:t>𝑧</m:t>
                        </m:r>
                      </m:e>
                    </m:acc>
                  </m:oMath>
                </a14:m>
                <a:r>
                  <a:rPr lang="en-CA" dirty="0"/>
                  <a:t>= 4.36</a:t>
                </a:r>
              </a:p>
            </p:txBody>
          </p:sp>
        </mc:Choice>
        <mc:Fallback xmlns="">
          <p:sp>
            <p:nvSpPr>
              <p:cNvPr id="41" name="TextBox 40"/>
              <p:cNvSpPr txBox="1">
                <a:spLocks noRot="1" noChangeAspect="1" noMove="1" noResize="1" noEditPoints="1" noAdjustHandles="1" noChangeArrowheads="1" noChangeShapeType="1" noTextEdit="1"/>
              </p:cNvSpPr>
              <p:nvPr/>
            </p:nvSpPr>
            <p:spPr>
              <a:xfrm>
                <a:off x="357199" y="3427837"/>
                <a:ext cx="877933" cy="646331"/>
              </a:xfrm>
              <a:prstGeom prst="rect">
                <a:avLst/>
              </a:prstGeom>
              <a:blipFill>
                <a:blip r:embed="rId12"/>
                <a:stretch>
                  <a:fillRect l="-6250" t="-4717" r="-4861" b="-14151"/>
                </a:stretch>
              </a:blipFill>
            </p:spPr>
            <p:txBody>
              <a:bodyPr/>
              <a:lstStyle/>
              <a:p>
                <a:r>
                  <a:rPr lang="en-CA">
                    <a:noFill/>
                  </a:rPr>
                  <a:t> </a:t>
                </a:r>
              </a:p>
            </p:txBody>
          </p:sp>
        </mc:Fallback>
      </mc:AlternateContent>
      <p:sp>
        <p:nvSpPr>
          <p:cNvPr id="2" name="TextBox 1"/>
          <p:cNvSpPr txBox="1"/>
          <p:nvPr/>
        </p:nvSpPr>
        <p:spPr>
          <a:xfrm>
            <a:off x="328648" y="296908"/>
            <a:ext cx="3671503" cy="1938992"/>
          </a:xfrm>
          <a:prstGeom prst="rect">
            <a:avLst/>
          </a:prstGeom>
          <a:noFill/>
        </p:spPr>
        <p:txBody>
          <a:bodyPr wrap="square" rtlCol="0">
            <a:spAutoFit/>
          </a:bodyPr>
          <a:lstStyle/>
          <a:p>
            <a:r>
              <a:rPr lang="en-CA" sz="2400" dirty="0"/>
              <a:t>Concept: </a:t>
            </a:r>
          </a:p>
          <a:p>
            <a:r>
              <a:rPr lang="en-CA" sz="2400" dirty="0"/>
              <a:t>‘Scale down’ (vert.) /</a:t>
            </a:r>
          </a:p>
          <a:p>
            <a:r>
              <a:rPr lang="en-CA" sz="2400" dirty="0"/>
              <a:t>‘Scale up’ (fuel con.)</a:t>
            </a:r>
          </a:p>
          <a:p>
            <a:r>
              <a:rPr lang="en-CA" sz="2400" dirty="0"/>
              <a:t>Snag FC as if they were </a:t>
            </a:r>
          </a:p>
          <a:p>
            <a:r>
              <a:rPr lang="en-CA" sz="2400" dirty="0"/>
              <a:t>surface fuels</a:t>
            </a:r>
          </a:p>
        </p:txBody>
      </p:sp>
      <p:cxnSp>
        <p:nvCxnSpPr>
          <p:cNvPr id="5" name="Straight Connector 4"/>
          <p:cNvCxnSpPr/>
          <p:nvPr/>
        </p:nvCxnSpPr>
        <p:spPr>
          <a:xfrm>
            <a:off x="10219943" y="4492487"/>
            <a:ext cx="17477" cy="191604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6551621" y="4020882"/>
            <a:ext cx="185285" cy="2364543"/>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5321435" y="3150704"/>
            <a:ext cx="282301" cy="3234721"/>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652864" y="4680364"/>
            <a:ext cx="46326" cy="1616920"/>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7986464" y="3890535"/>
            <a:ext cx="87416" cy="2406749"/>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9807859" y="3427837"/>
            <a:ext cx="191481" cy="2965078"/>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9096827" y="3988526"/>
            <a:ext cx="45959" cy="2308758"/>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5175223" y="3988526"/>
            <a:ext cx="156290" cy="233665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4100766" y="3150704"/>
            <a:ext cx="80857" cy="3194395"/>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060089" y="4074168"/>
            <a:ext cx="4369" cy="231874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570514" y="6104709"/>
            <a:ext cx="7201989" cy="357051"/>
          </a:xfrm>
          <a:custGeom>
            <a:avLst/>
            <a:gdLst>
              <a:gd name="connsiteX0" fmla="*/ 0 w 7201989"/>
              <a:gd name="connsiteY0" fmla="*/ 296091 h 357051"/>
              <a:gd name="connsiteX1" fmla="*/ 104503 w 7201989"/>
              <a:gd name="connsiteY1" fmla="*/ 269965 h 357051"/>
              <a:gd name="connsiteX2" fmla="*/ 130629 w 7201989"/>
              <a:gd name="connsiteY2" fmla="*/ 261257 h 357051"/>
              <a:gd name="connsiteX3" fmla="*/ 418012 w 7201989"/>
              <a:gd name="connsiteY3" fmla="*/ 269965 h 357051"/>
              <a:gd name="connsiteX4" fmla="*/ 478972 w 7201989"/>
              <a:gd name="connsiteY4" fmla="*/ 296091 h 357051"/>
              <a:gd name="connsiteX5" fmla="*/ 505097 w 7201989"/>
              <a:gd name="connsiteY5" fmla="*/ 313508 h 357051"/>
              <a:gd name="connsiteX6" fmla="*/ 557349 w 7201989"/>
              <a:gd name="connsiteY6" fmla="*/ 330925 h 357051"/>
              <a:gd name="connsiteX7" fmla="*/ 627017 w 7201989"/>
              <a:gd name="connsiteY7" fmla="*/ 357051 h 357051"/>
              <a:gd name="connsiteX8" fmla="*/ 757646 w 7201989"/>
              <a:gd name="connsiteY8" fmla="*/ 348342 h 357051"/>
              <a:gd name="connsiteX9" fmla="*/ 818606 w 7201989"/>
              <a:gd name="connsiteY9" fmla="*/ 330925 h 357051"/>
              <a:gd name="connsiteX10" fmla="*/ 1280160 w 7201989"/>
              <a:gd name="connsiteY10" fmla="*/ 322217 h 357051"/>
              <a:gd name="connsiteX11" fmla="*/ 1349829 w 7201989"/>
              <a:gd name="connsiteY11" fmla="*/ 304800 h 357051"/>
              <a:gd name="connsiteX12" fmla="*/ 1419497 w 7201989"/>
              <a:gd name="connsiteY12" fmla="*/ 287382 h 357051"/>
              <a:gd name="connsiteX13" fmla="*/ 1672046 w 7201989"/>
              <a:gd name="connsiteY13" fmla="*/ 278674 h 357051"/>
              <a:gd name="connsiteX14" fmla="*/ 2534195 w 7201989"/>
              <a:gd name="connsiteY14" fmla="*/ 261257 h 357051"/>
              <a:gd name="connsiteX15" fmla="*/ 3457303 w 7201989"/>
              <a:gd name="connsiteY15" fmla="*/ 261257 h 357051"/>
              <a:gd name="connsiteX16" fmla="*/ 3526972 w 7201989"/>
              <a:gd name="connsiteY16" fmla="*/ 278674 h 357051"/>
              <a:gd name="connsiteX17" fmla="*/ 3596640 w 7201989"/>
              <a:gd name="connsiteY17" fmla="*/ 304800 h 357051"/>
              <a:gd name="connsiteX18" fmla="*/ 3622766 w 7201989"/>
              <a:gd name="connsiteY18" fmla="*/ 313508 h 357051"/>
              <a:gd name="connsiteX19" fmla="*/ 3753395 w 7201989"/>
              <a:gd name="connsiteY19" fmla="*/ 287382 h 357051"/>
              <a:gd name="connsiteX20" fmla="*/ 3840480 w 7201989"/>
              <a:gd name="connsiteY20" fmla="*/ 269965 h 357051"/>
              <a:gd name="connsiteX21" fmla="*/ 3944983 w 7201989"/>
              <a:gd name="connsiteY21" fmla="*/ 261257 h 357051"/>
              <a:gd name="connsiteX22" fmla="*/ 3971109 w 7201989"/>
              <a:gd name="connsiteY22" fmla="*/ 243840 h 357051"/>
              <a:gd name="connsiteX23" fmla="*/ 3997235 w 7201989"/>
              <a:gd name="connsiteY23" fmla="*/ 235131 h 357051"/>
              <a:gd name="connsiteX24" fmla="*/ 4032069 w 7201989"/>
              <a:gd name="connsiteY24" fmla="*/ 209005 h 357051"/>
              <a:gd name="connsiteX25" fmla="*/ 4093029 w 7201989"/>
              <a:gd name="connsiteY25" fmla="*/ 182880 h 357051"/>
              <a:gd name="connsiteX26" fmla="*/ 4110446 w 7201989"/>
              <a:gd name="connsiteY26" fmla="*/ 165462 h 357051"/>
              <a:gd name="connsiteX27" fmla="*/ 4136572 w 7201989"/>
              <a:gd name="connsiteY27" fmla="*/ 156754 h 357051"/>
              <a:gd name="connsiteX28" fmla="*/ 4336869 w 7201989"/>
              <a:gd name="connsiteY28" fmla="*/ 148045 h 357051"/>
              <a:gd name="connsiteX29" fmla="*/ 4389120 w 7201989"/>
              <a:gd name="connsiteY29" fmla="*/ 139337 h 357051"/>
              <a:gd name="connsiteX30" fmla="*/ 4415246 w 7201989"/>
              <a:gd name="connsiteY30" fmla="*/ 130628 h 357051"/>
              <a:gd name="connsiteX31" fmla="*/ 4450080 w 7201989"/>
              <a:gd name="connsiteY31" fmla="*/ 121920 h 357051"/>
              <a:gd name="connsiteX32" fmla="*/ 4476206 w 7201989"/>
              <a:gd name="connsiteY32" fmla="*/ 113211 h 357051"/>
              <a:gd name="connsiteX33" fmla="*/ 4545875 w 7201989"/>
              <a:gd name="connsiteY33" fmla="*/ 95794 h 357051"/>
              <a:gd name="connsiteX34" fmla="*/ 4589417 w 7201989"/>
              <a:gd name="connsiteY34" fmla="*/ 87085 h 357051"/>
              <a:gd name="connsiteX35" fmla="*/ 4615543 w 7201989"/>
              <a:gd name="connsiteY35" fmla="*/ 78377 h 357051"/>
              <a:gd name="connsiteX36" fmla="*/ 4667795 w 7201989"/>
              <a:gd name="connsiteY36" fmla="*/ 69668 h 357051"/>
              <a:gd name="connsiteX37" fmla="*/ 4754880 w 7201989"/>
              <a:gd name="connsiteY37" fmla="*/ 52251 h 357051"/>
              <a:gd name="connsiteX38" fmla="*/ 4885509 w 7201989"/>
              <a:gd name="connsiteY38" fmla="*/ 26125 h 357051"/>
              <a:gd name="connsiteX39" fmla="*/ 4929052 w 7201989"/>
              <a:gd name="connsiteY39" fmla="*/ 17417 h 357051"/>
              <a:gd name="connsiteX40" fmla="*/ 5050972 w 7201989"/>
              <a:gd name="connsiteY40" fmla="*/ 0 h 357051"/>
              <a:gd name="connsiteX41" fmla="*/ 5216435 w 7201989"/>
              <a:gd name="connsiteY41" fmla="*/ 8708 h 357051"/>
              <a:gd name="connsiteX42" fmla="*/ 5242560 w 7201989"/>
              <a:gd name="connsiteY42" fmla="*/ 26125 h 357051"/>
              <a:gd name="connsiteX43" fmla="*/ 5312229 w 7201989"/>
              <a:gd name="connsiteY43" fmla="*/ 60960 h 357051"/>
              <a:gd name="connsiteX44" fmla="*/ 5364480 w 7201989"/>
              <a:gd name="connsiteY44" fmla="*/ 78377 h 357051"/>
              <a:gd name="connsiteX45" fmla="*/ 5434149 w 7201989"/>
              <a:gd name="connsiteY45" fmla="*/ 95794 h 357051"/>
              <a:gd name="connsiteX46" fmla="*/ 5460275 w 7201989"/>
              <a:gd name="connsiteY46" fmla="*/ 104502 h 357051"/>
              <a:gd name="connsiteX47" fmla="*/ 5556069 w 7201989"/>
              <a:gd name="connsiteY47" fmla="*/ 113211 h 357051"/>
              <a:gd name="connsiteX48" fmla="*/ 5677989 w 7201989"/>
              <a:gd name="connsiteY48" fmla="*/ 130628 h 357051"/>
              <a:gd name="connsiteX49" fmla="*/ 5730240 w 7201989"/>
              <a:gd name="connsiteY49" fmla="*/ 139337 h 357051"/>
              <a:gd name="connsiteX50" fmla="*/ 5756366 w 7201989"/>
              <a:gd name="connsiteY50" fmla="*/ 148045 h 357051"/>
              <a:gd name="connsiteX51" fmla="*/ 6008915 w 7201989"/>
              <a:gd name="connsiteY51" fmla="*/ 174171 h 357051"/>
              <a:gd name="connsiteX52" fmla="*/ 6174377 w 7201989"/>
              <a:gd name="connsiteY52" fmla="*/ 209005 h 357051"/>
              <a:gd name="connsiteX53" fmla="*/ 6252755 w 7201989"/>
              <a:gd name="connsiteY53" fmla="*/ 226422 h 357051"/>
              <a:gd name="connsiteX54" fmla="*/ 6278880 w 7201989"/>
              <a:gd name="connsiteY54" fmla="*/ 235131 h 357051"/>
              <a:gd name="connsiteX55" fmla="*/ 6374675 w 7201989"/>
              <a:gd name="connsiteY55" fmla="*/ 243840 h 357051"/>
              <a:gd name="connsiteX56" fmla="*/ 6453052 w 7201989"/>
              <a:gd name="connsiteY56" fmla="*/ 261257 h 357051"/>
              <a:gd name="connsiteX57" fmla="*/ 6479177 w 7201989"/>
              <a:gd name="connsiteY57" fmla="*/ 269965 h 357051"/>
              <a:gd name="connsiteX58" fmla="*/ 6566263 w 7201989"/>
              <a:gd name="connsiteY58" fmla="*/ 296091 h 357051"/>
              <a:gd name="connsiteX59" fmla="*/ 6635932 w 7201989"/>
              <a:gd name="connsiteY59" fmla="*/ 304800 h 357051"/>
              <a:gd name="connsiteX60" fmla="*/ 6679475 w 7201989"/>
              <a:gd name="connsiteY60" fmla="*/ 313508 h 357051"/>
              <a:gd name="connsiteX61" fmla="*/ 6905897 w 7201989"/>
              <a:gd name="connsiteY61" fmla="*/ 322217 h 357051"/>
              <a:gd name="connsiteX62" fmla="*/ 6949440 w 7201989"/>
              <a:gd name="connsiteY62" fmla="*/ 330925 h 357051"/>
              <a:gd name="connsiteX63" fmla="*/ 7201989 w 7201989"/>
              <a:gd name="connsiteY63" fmla="*/ 322217 h 3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201989" h="357051">
                <a:moveTo>
                  <a:pt x="0" y="296091"/>
                </a:moveTo>
                <a:cubicBezTo>
                  <a:pt x="70365" y="284363"/>
                  <a:pt x="35497" y="292966"/>
                  <a:pt x="104503" y="269965"/>
                </a:cubicBezTo>
                <a:lnTo>
                  <a:pt x="130629" y="261257"/>
                </a:lnTo>
                <a:cubicBezTo>
                  <a:pt x="226423" y="264160"/>
                  <a:pt x="322321" y="264649"/>
                  <a:pt x="418012" y="269965"/>
                </a:cubicBezTo>
                <a:cubicBezTo>
                  <a:pt x="431537" y="270716"/>
                  <a:pt x="471164" y="291629"/>
                  <a:pt x="478972" y="296091"/>
                </a:cubicBezTo>
                <a:cubicBezTo>
                  <a:pt x="488059" y="301284"/>
                  <a:pt x="495533" y="309257"/>
                  <a:pt x="505097" y="313508"/>
                </a:cubicBezTo>
                <a:cubicBezTo>
                  <a:pt x="521874" y="320964"/>
                  <a:pt x="539932" y="325119"/>
                  <a:pt x="557349" y="330925"/>
                </a:cubicBezTo>
                <a:cubicBezTo>
                  <a:pt x="598297" y="344574"/>
                  <a:pt x="574965" y="336230"/>
                  <a:pt x="627017" y="357051"/>
                </a:cubicBezTo>
                <a:cubicBezTo>
                  <a:pt x="670560" y="354148"/>
                  <a:pt x="714273" y="353161"/>
                  <a:pt x="757646" y="348342"/>
                </a:cubicBezTo>
                <a:cubicBezTo>
                  <a:pt x="809833" y="342544"/>
                  <a:pt x="755692" y="333132"/>
                  <a:pt x="818606" y="330925"/>
                </a:cubicBezTo>
                <a:cubicBezTo>
                  <a:pt x="972390" y="325529"/>
                  <a:pt x="1126309" y="325120"/>
                  <a:pt x="1280160" y="322217"/>
                </a:cubicBezTo>
                <a:cubicBezTo>
                  <a:pt x="1330109" y="305567"/>
                  <a:pt x="1281514" y="320565"/>
                  <a:pt x="1349829" y="304800"/>
                </a:cubicBezTo>
                <a:cubicBezTo>
                  <a:pt x="1373153" y="299417"/>
                  <a:pt x="1395574" y="288207"/>
                  <a:pt x="1419497" y="287382"/>
                </a:cubicBezTo>
                <a:lnTo>
                  <a:pt x="1672046" y="278674"/>
                </a:lnTo>
                <a:cubicBezTo>
                  <a:pt x="2068772" y="266467"/>
                  <a:pt x="2055307" y="268858"/>
                  <a:pt x="2534195" y="261257"/>
                </a:cubicBezTo>
                <a:cubicBezTo>
                  <a:pt x="2885633" y="226111"/>
                  <a:pt x="2715854" y="239869"/>
                  <a:pt x="3457303" y="261257"/>
                </a:cubicBezTo>
                <a:cubicBezTo>
                  <a:pt x="3481231" y="261947"/>
                  <a:pt x="3504263" y="271104"/>
                  <a:pt x="3526972" y="278674"/>
                </a:cubicBezTo>
                <a:cubicBezTo>
                  <a:pt x="3586277" y="298442"/>
                  <a:pt x="3513325" y="273557"/>
                  <a:pt x="3596640" y="304800"/>
                </a:cubicBezTo>
                <a:cubicBezTo>
                  <a:pt x="3605235" y="308023"/>
                  <a:pt x="3614057" y="310605"/>
                  <a:pt x="3622766" y="313508"/>
                </a:cubicBezTo>
                <a:cubicBezTo>
                  <a:pt x="3768754" y="277011"/>
                  <a:pt x="3620370" y="311568"/>
                  <a:pt x="3753395" y="287382"/>
                </a:cubicBezTo>
                <a:cubicBezTo>
                  <a:pt x="3821336" y="275029"/>
                  <a:pt x="3752853" y="279701"/>
                  <a:pt x="3840480" y="269965"/>
                </a:cubicBezTo>
                <a:cubicBezTo>
                  <a:pt x="3875221" y="266105"/>
                  <a:pt x="3910149" y="264160"/>
                  <a:pt x="3944983" y="261257"/>
                </a:cubicBezTo>
                <a:cubicBezTo>
                  <a:pt x="3953692" y="255451"/>
                  <a:pt x="3961748" y="248521"/>
                  <a:pt x="3971109" y="243840"/>
                </a:cubicBezTo>
                <a:cubicBezTo>
                  <a:pt x="3979320" y="239735"/>
                  <a:pt x="3989265" y="239686"/>
                  <a:pt x="3997235" y="235131"/>
                </a:cubicBezTo>
                <a:cubicBezTo>
                  <a:pt x="4009837" y="227930"/>
                  <a:pt x="4019761" y="216698"/>
                  <a:pt x="4032069" y="209005"/>
                </a:cubicBezTo>
                <a:cubicBezTo>
                  <a:pt x="4056667" y="193631"/>
                  <a:pt x="4067631" y="191345"/>
                  <a:pt x="4093029" y="182880"/>
                </a:cubicBezTo>
                <a:cubicBezTo>
                  <a:pt x="4098835" y="177074"/>
                  <a:pt x="4103405" y="169686"/>
                  <a:pt x="4110446" y="165462"/>
                </a:cubicBezTo>
                <a:cubicBezTo>
                  <a:pt x="4118317" y="160739"/>
                  <a:pt x="4127419" y="157458"/>
                  <a:pt x="4136572" y="156754"/>
                </a:cubicBezTo>
                <a:cubicBezTo>
                  <a:pt x="4203204" y="151629"/>
                  <a:pt x="4270103" y="150948"/>
                  <a:pt x="4336869" y="148045"/>
                </a:cubicBezTo>
                <a:cubicBezTo>
                  <a:pt x="4354286" y="145142"/>
                  <a:pt x="4371883" y="143167"/>
                  <a:pt x="4389120" y="139337"/>
                </a:cubicBezTo>
                <a:cubicBezTo>
                  <a:pt x="4398081" y="137346"/>
                  <a:pt x="4406419" y="133150"/>
                  <a:pt x="4415246" y="130628"/>
                </a:cubicBezTo>
                <a:cubicBezTo>
                  <a:pt x="4426754" y="127340"/>
                  <a:pt x="4438572" y="125208"/>
                  <a:pt x="4450080" y="121920"/>
                </a:cubicBezTo>
                <a:cubicBezTo>
                  <a:pt x="4458907" y="119398"/>
                  <a:pt x="4467350" y="115626"/>
                  <a:pt x="4476206" y="113211"/>
                </a:cubicBezTo>
                <a:cubicBezTo>
                  <a:pt x="4499300" y="106913"/>
                  <a:pt x="4522402" y="100489"/>
                  <a:pt x="4545875" y="95794"/>
                </a:cubicBezTo>
                <a:cubicBezTo>
                  <a:pt x="4560389" y="92891"/>
                  <a:pt x="4575057" y="90675"/>
                  <a:pt x="4589417" y="87085"/>
                </a:cubicBezTo>
                <a:cubicBezTo>
                  <a:pt x="4598323" y="84859"/>
                  <a:pt x="4606582" y="80368"/>
                  <a:pt x="4615543" y="78377"/>
                </a:cubicBezTo>
                <a:cubicBezTo>
                  <a:pt x="4632780" y="74547"/>
                  <a:pt x="4650440" y="72922"/>
                  <a:pt x="4667795" y="69668"/>
                </a:cubicBezTo>
                <a:cubicBezTo>
                  <a:pt x="4696891" y="64212"/>
                  <a:pt x="4725852" y="58057"/>
                  <a:pt x="4754880" y="52251"/>
                </a:cubicBezTo>
                <a:lnTo>
                  <a:pt x="4885509" y="26125"/>
                </a:lnTo>
                <a:cubicBezTo>
                  <a:pt x="4900023" y="23222"/>
                  <a:pt x="4914365" y="19253"/>
                  <a:pt x="4929052" y="17417"/>
                </a:cubicBezTo>
                <a:cubicBezTo>
                  <a:pt x="5016241" y="6518"/>
                  <a:pt x="4975635" y="12555"/>
                  <a:pt x="5050972" y="0"/>
                </a:cubicBezTo>
                <a:cubicBezTo>
                  <a:pt x="5106126" y="2903"/>
                  <a:pt x="5161711" y="1246"/>
                  <a:pt x="5216435" y="8708"/>
                </a:cubicBezTo>
                <a:cubicBezTo>
                  <a:pt x="5226805" y="10122"/>
                  <a:pt x="5233372" y="21113"/>
                  <a:pt x="5242560" y="26125"/>
                </a:cubicBezTo>
                <a:cubicBezTo>
                  <a:pt x="5265354" y="38558"/>
                  <a:pt x="5287597" y="52749"/>
                  <a:pt x="5312229" y="60960"/>
                </a:cubicBezTo>
                <a:cubicBezTo>
                  <a:pt x="5329646" y="66766"/>
                  <a:pt x="5346669" y="73924"/>
                  <a:pt x="5364480" y="78377"/>
                </a:cubicBezTo>
                <a:cubicBezTo>
                  <a:pt x="5387703" y="84183"/>
                  <a:pt x="5411440" y="88225"/>
                  <a:pt x="5434149" y="95794"/>
                </a:cubicBezTo>
                <a:cubicBezTo>
                  <a:pt x="5442858" y="98697"/>
                  <a:pt x="5451188" y="103204"/>
                  <a:pt x="5460275" y="104502"/>
                </a:cubicBezTo>
                <a:cubicBezTo>
                  <a:pt x="5492016" y="109036"/>
                  <a:pt x="5524234" y="109391"/>
                  <a:pt x="5556069" y="113211"/>
                </a:cubicBezTo>
                <a:cubicBezTo>
                  <a:pt x="5596829" y="118102"/>
                  <a:pt x="5637495" y="123879"/>
                  <a:pt x="5677989" y="130628"/>
                </a:cubicBezTo>
                <a:cubicBezTo>
                  <a:pt x="5695406" y="133531"/>
                  <a:pt x="5713003" y="135507"/>
                  <a:pt x="5730240" y="139337"/>
                </a:cubicBezTo>
                <a:cubicBezTo>
                  <a:pt x="5739201" y="141328"/>
                  <a:pt x="5747257" y="146906"/>
                  <a:pt x="5756366" y="148045"/>
                </a:cubicBezTo>
                <a:cubicBezTo>
                  <a:pt x="5834692" y="157836"/>
                  <a:pt x="5932879" y="155162"/>
                  <a:pt x="6008915" y="174171"/>
                </a:cubicBezTo>
                <a:cubicBezTo>
                  <a:pt x="6181575" y="217337"/>
                  <a:pt x="6050292" y="188324"/>
                  <a:pt x="6174377" y="209005"/>
                </a:cubicBezTo>
                <a:cubicBezTo>
                  <a:pt x="6195912" y="212594"/>
                  <a:pt x="6230847" y="220163"/>
                  <a:pt x="6252755" y="226422"/>
                </a:cubicBezTo>
                <a:cubicBezTo>
                  <a:pt x="6261581" y="228944"/>
                  <a:pt x="6269793" y="233833"/>
                  <a:pt x="6278880" y="235131"/>
                </a:cubicBezTo>
                <a:cubicBezTo>
                  <a:pt x="6310621" y="239666"/>
                  <a:pt x="6342743" y="240937"/>
                  <a:pt x="6374675" y="243840"/>
                </a:cubicBezTo>
                <a:cubicBezTo>
                  <a:pt x="6404614" y="249828"/>
                  <a:pt x="6424348" y="253056"/>
                  <a:pt x="6453052" y="261257"/>
                </a:cubicBezTo>
                <a:cubicBezTo>
                  <a:pt x="6461878" y="263779"/>
                  <a:pt x="6470469" y="267062"/>
                  <a:pt x="6479177" y="269965"/>
                </a:cubicBezTo>
                <a:cubicBezTo>
                  <a:pt x="6521733" y="298335"/>
                  <a:pt x="6496216" y="286751"/>
                  <a:pt x="6566263" y="296091"/>
                </a:cubicBezTo>
                <a:cubicBezTo>
                  <a:pt x="6589461" y="299184"/>
                  <a:pt x="6612800" y="301241"/>
                  <a:pt x="6635932" y="304800"/>
                </a:cubicBezTo>
                <a:cubicBezTo>
                  <a:pt x="6650562" y="307051"/>
                  <a:pt x="6664704" y="312555"/>
                  <a:pt x="6679475" y="313508"/>
                </a:cubicBezTo>
                <a:cubicBezTo>
                  <a:pt x="6754848" y="318371"/>
                  <a:pt x="6830423" y="319314"/>
                  <a:pt x="6905897" y="322217"/>
                </a:cubicBezTo>
                <a:cubicBezTo>
                  <a:pt x="6920411" y="325120"/>
                  <a:pt x="6934638" y="330925"/>
                  <a:pt x="6949440" y="330925"/>
                </a:cubicBezTo>
                <a:cubicBezTo>
                  <a:pt x="7033673" y="330925"/>
                  <a:pt x="7117756" y="322217"/>
                  <a:pt x="7201989" y="322217"/>
                </a:cubicBez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8" name="Straight Connector 7"/>
          <p:cNvCxnSpPr/>
          <p:nvPr/>
        </p:nvCxnSpPr>
        <p:spPr>
          <a:xfrm flipV="1">
            <a:off x="3886200" y="5305936"/>
            <a:ext cx="6581380" cy="4630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a:off x="7348219" y="4354828"/>
            <a:ext cx="46176" cy="201603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65522" y="4590423"/>
            <a:ext cx="3431824" cy="1200329"/>
          </a:xfrm>
          <a:prstGeom prst="rect">
            <a:avLst/>
          </a:prstGeom>
          <a:noFill/>
        </p:spPr>
        <p:txBody>
          <a:bodyPr wrap="square" rtlCol="0">
            <a:spAutoFit/>
          </a:bodyPr>
          <a:lstStyle/>
          <a:p>
            <a:r>
              <a:rPr lang="en-CA" dirty="0"/>
              <a:t>Use VW77 CFI model (Thomas ’63) to scale elevated fuels to ‘near’ ground level </a:t>
            </a:r>
          </a:p>
          <a:p>
            <a:endParaRPr lang="en-CA" dirty="0"/>
          </a:p>
        </p:txBody>
      </p:sp>
    </p:spTree>
    <p:extLst>
      <p:ext uri="{BB962C8B-B14F-4D97-AF65-F5344CB8AC3E}">
        <p14:creationId xmlns:p14="http://schemas.microsoft.com/office/powerpoint/2010/main" val="28953340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457200"/>
            <a:ext cx="10359435" cy="620486"/>
          </a:xfrm>
        </p:spPr>
        <p:txBody>
          <a:bodyPr>
            <a:normAutofit/>
          </a:bodyPr>
          <a:lstStyle/>
          <a:p>
            <a:r>
              <a:rPr lang="en-CA" dirty="0"/>
              <a:t>Critical SFC from CEVW1977 &amp; </a:t>
            </a:r>
            <a:r>
              <a:rPr lang="en-CA" dirty="0" err="1"/>
              <a:t>Byram</a:t>
            </a:r>
            <a:r>
              <a:rPr lang="en-CA" dirty="0"/>
              <a:t> 1959</a:t>
            </a:r>
          </a:p>
        </p:txBody>
      </p:sp>
      <mc:AlternateContent xmlns:mc="http://schemas.openxmlformats.org/markup-compatibility/2006" xmlns:a14="http://schemas.microsoft.com/office/drawing/2010/main">
        <mc:Choice Requires="a14">
          <p:sp>
            <p:nvSpPr>
              <p:cNvPr id="6" name="Text Placeholder 5"/>
              <p:cNvSpPr>
                <a:spLocks noGrp="1"/>
              </p:cNvSpPr>
              <p:nvPr>
                <p:ph type="body" sz="half" idx="2"/>
              </p:nvPr>
            </p:nvSpPr>
            <p:spPr>
              <a:xfrm>
                <a:off x="708728" y="975360"/>
                <a:ext cx="11228167" cy="5763370"/>
              </a:xfrm>
            </p:spPr>
            <p:txBody>
              <a:bodyPr>
                <a:normAutofit/>
              </a:bodyPr>
              <a:lstStyle/>
              <a:p>
                <a:endParaRPr lang="en-CA" sz="2400" dirty="0"/>
              </a:p>
              <a:p>
                <a:pPr marL="285750" indent="-285750">
                  <a:buFont typeface="Arial" panose="020B0604020202020204" pitchFamily="34" charset="0"/>
                  <a:buChar char="•"/>
                </a:pPr>
                <a:r>
                  <a:rPr lang="en-CA" sz="2000" dirty="0"/>
                  <a:t>Recall: critical surface intensity for crowning (Van Wagner 1977):</a:t>
                </a:r>
              </a:p>
              <a:p>
                <a:pPr lvl="8"/>
                <a14:m>
                  <m:oMathPara xmlns:m="http://schemas.openxmlformats.org/officeDocument/2006/math">
                    <m:oMathParaPr>
                      <m:jc m:val="centerGroup"/>
                    </m:oMathParaPr>
                    <m:oMath xmlns:m="http://schemas.openxmlformats.org/officeDocument/2006/math">
                      <m:sSub>
                        <m:sSubPr>
                          <m:ctrlPr>
                            <a:rPr lang="en-CA" sz="2000" i="1">
                              <a:latin typeface="Cambria Math" panose="02040503050406030204" pitchFamily="18" charset="0"/>
                            </a:rPr>
                          </m:ctrlPr>
                        </m:sSubPr>
                        <m:e>
                          <m:r>
                            <a:rPr lang="en-CA" sz="2000" i="1">
                              <a:latin typeface="Cambria Math" panose="02040503050406030204" pitchFamily="18" charset="0"/>
                            </a:rPr>
                            <m:t>𝐼</m:t>
                          </m:r>
                        </m:e>
                        <m:sub>
                          <m:r>
                            <a:rPr lang="en-CA" sz="2000" i="1">
                              <a:latin typeface="Cambria Math" panose="02040503050406030204" pitchFamily="18" charset="0"/>
                            </a:rPr>
                            <m:t>0</m:t>
                          </m:r>
                        </m:sub>
                      </m:sSub>
                      <m:r>
                        <a:rPr lang="en-CA" sz="2000" i="1">
                          <a:latin typeface="Cambria Math" panose="02040503050406030204" pitchFamily="18" charset="0"/>
                        </a:rPr>
                        <m:t>=(</m:t>
                      </m:r>
                      <m:r>
                        <a:rPr lang="en-CA" sz="2000" i="1">
                          <a:latin typeface="Cambria Math" panose="02040503050406030204" pitchFamily="18" charset="0"/>
                        </a:rPr>
                        <m:t>𝑐h𝑧</m:t>
                      </m:r>
                      <m:sSup>
                        <m:sSupPr>
                          <m:ctrlPr>
                            <a:rPr lang="en-CA" sz="2000" i="1">
                              <a:latin typeface="Cambria Math" panose="02040503050406030204" pitchFamily="18" charset="0"/>
                            </a:rPr>
                          </m:ctrlPr>
                        </m:sSupPr>
                        <m:e>
                          <m:r>
                            <a:rPr lang="en-CA" sz="2000" i="1">
                              <a:latin typeface="Cambria Math" panose="02040503050406030204" pitchFamily="18" charset="0"/>
                            </a:rPr>
                            <m:t>)</m:t>
                          </m:r>
                        </m:e>
                        <m:sup>
                          <m:r>
                            <a:rPr lang="en-CA" sz="2000" i="1">
                              <a:latin typeface="Cambria Math" panose="02040503050406030204" pitchFamily="18" charset="0"/>
                            </a:rPr>
                            <m:t>1.5</m:t>
                          </m:r>
                        </m:sup>
                      </m:sSup>
                    </m:oMath>
                  </m:oMathPara>
                </a14:m>
                <a:endParaRPr lang="en-CA" sz="2000" dirty="0"/>
              </a:p>
              <a:p>
                <a:pPr marL="285750" indent="-285750">
                  <a:buFont typeface="Arial" panose="020B0604020202020204" pitchFamily="34" charset="0"/>
                  <a:buChar char="•"/>
                </a:pPr>
                <a:r>
                  <a:rPr lang="en-CA" sz="2000" dirty="0"/>
                  <a:t>In FBPS, I</a:t>
                </a:r>
                <a:r>
                  <a:rPr lang="en-CA" sz="2000" baseline="-25000" dirty="0"/>
                  <a:t>0 </a:t>
                </a:r>
                <a:r>
                  <a:rPr lang="en-CA" sz="2000" dirty="0"/>
                  <a:t>is replaced by </a:t>
                </a:r>
                <a:r>
                  <a:rPr lang="en-CA" sz="2000" dirty="0" err="1"/>
                  <a:t>Byram’s</a:t>
                </a:r>
                <a:r>
                  <a:rPr lang="en-CA" sz="2000" dirty="0"/>
                  <a:t> model to get critical conditions for crowning (LCBH or ROS):</a:t>
                </a:r>
              </a:p>
              <a:p>
                <a:pPr lvl="8"/>
                <a14:m>
                  <m:oMathPara xmlns:m="http://schemas.openxmlformats.org/officeDocument/2006/math">
                    <m:oMathParaPr>
                      <m:jc m:val="centerGroup"/>
                    </m:oMathParaPr>
                    <m:oMath xmlns:m="http://schemas.openxmlformats.org/officeDocument/2006/math">
                      <m:r>
                        <a:rPr lang="en-CA" sz="2000" b="0" i="1" smtClean="0">
                          <a:latin typeface="Cambria Math" panose="02040503050406030204" pitchFamily="18" charset="0"/>
                        </a:rPr>
                        <m:t>𝐻</m:t>
                      </m:r>
                      <m:r>
                        <a:rPr lang="en-CA" sz="2000" i="1">
                          <a:latin typeface="Cambria Math" panose="02040503050406030204" pitchFamily="18" charset="0"/>
                        </a:rPr>
                        <m:t>∙</m:t>
                      </m:r>
                      <m:r>
                        <a:rPr lang="en-CA" sz="2000" i="1">
                          <a:latin typeface="Cambria Math" panose="02040503050406030204" pitchFamily="18" charset="0"/>
                        </a:rPr>
                        <m:t>𝑆𝐹𝐶</m:t>
                      </m:r>
                      <m:r>
                        <a:rPr lang="en-CA" sz="2000" i="1">
                          <a:latin typeface="Cambria Math" panose="02040503050406030204" pitchFamily="18" charset="0"/>
                        </a:rPr>
                        <m:t>∙</m:t>
                      </m:r>
                      <m:r>
                        <a:rPr lang="en-CA" sz="2000" i="1">
                          <a:latin typeface="Cambria Math" panose="02040503050406030204" pitchFamily="18" charset="0"/>
                        </a:rPr>
                        <m:t>𝑅𝑂𝑆</m:t>
                      </m:r>
                      <m:r>
                        <a:rPr lang="en-CA" sz="2000" i="1">
                          <a:latin typeface="Cambria Math" panose="02040503050406030204" pitchFamily="18" charset="0"/>
                        </a:rPr>
                        <m:t>=(</m:t>
                      </m:r>
                      <m:r>
                        <a:rPr lang="en-CA" sz="2000" i="1">
                          <a:latin typeface="Cambria Math" panose="02040503050406030204" pitchFamily="18" charset="0"/>
                        </a:rPr>
                        <m:t>𝑐h</m:t>
                      </m:r>
                      <m:sSup>
                        <m:sSupPr>
                          <m:ctrlPr>
                            <a:rPr lang="en-CA" sz="2000" i="1">
                              <a:latin typeface="Cambria Math" panose="02040503050406030204" pitchFamily="18" charset="0"/>
                            </a:rPr>
                          </m:ctrlPr>
                        </m:sSupPr>
                        <m:e>
                          <m:r>
                            <a:rPr lang="en-CA" sz="2000" i="1">
                              <a:latin typeface="Cambria Math" panose="02040503050406030204" pitchFamily="18" charset="0"/>
                            </a:rPr>
                            <m:t>𝑧</m:t>
                          </m:r>
                          <m:r>
                            <a:rPr lang="en-CA" sz="2000" i="1">
                              <a:latin typeface="Cambria Math" panose="02040503050406030204" pitchFamily="18" charset="0"/>
                            </a:rPr>
                            <m:t>)</m:t>
                          </m:r>
                        </m:e>
                        <m:sup>
                          <m:r>
                            <a:rPr lang="en-CA" sz="2000" i="1">
                              <a:latin typeface="Cambria Math" panose="02040503050406030204" pitchFamily="18" charset="0"/>
                            </a:rPr>
                            <m:t>1.5</m:t>
                          </m:r>
                        </m:sup>
                      </m:sSup>
                      <m:r>
                        <a:rPr lang="en-CA" sz="2000" i="1">
                          <a:latin typeface="Cambria Math" panose="02040503050406030204" pitchFamily="18" charset="0"/>
                        </a:rPr>
                        <m:t>∙</m:t>
                      </m:r>
                      <m:sSup>
                        <m:sSupPr>
                          <m:ctrlPr>
                            <a:rPr lang="en-CA" sz="2000" i="1">
                              <a:latin typeface="Cambria Math" panose="02040503050406030204" pitchFamily="18" charset="0"/>
                            </a:rPr>
                          </m:ctrlPr>
                        </m:sSupPr>
                        <m:e>
                          <m:r>
                            <a:rPr lang="en-CA" sz="2000" i="1">
                              <a:latin typeface="Cambria Math" panose="02040503050406030204" pitchFamily="18" charset="0"/>
                            </a:rPr>
                            <m:t>𝑧</m:t>
                          </m:r>
                        </m:e>
                        <m:sup>
                          <m:r>
                            <a:rPr lang="en-CA" sz="2000" i="1">
                              <a:latin typeface="Cambria Math" panose="02040503050406030204" pitchFamily="18" charset="0"/>
                            </a:rPr>
                            <m:t>1.5</m:t>
                          </m:r>
                        </m:sup>
                      </m:sSup>
                    </m:oMath>
                  </m:oMathPara>
                </a14:m>
                <a:endParaRPr lang="en-CA" sz="3600" dirty="0"/>
              </a:p>
              <a:p>
                <a:pPr marL="285750" indent="-285750">
                  <a:buFont typeface="Arial" panose="020B0604020202020204" pitchFamily="34" charset="0"/>
                  <a:buChar char="•"/>
                </a:pPr>
                <a:endParaRPr lang="en-CA" sz="2000" dirty="0"/>
              </a:p>
              <a:p>
                <a:pPr marL="285750" indent="-285750">
                  <a:buFont typeface="Arial" panose="020B0604020202020204" pitchFamily="34" charset="0"/>
                  <a:buChar char="•"/>
                </a:pPr>
                <a:r>
                  <a:rPr lang="en-CA" sz="2000" dirty="0"/>
                  <a:t>If we assume ROS is constant (under near-crowning conditions), we can solve for SFC to get critical surface fuel consumption (not in literature to date…):</a:t>
                </a:r>
              </a:p>
              <a:p>
                <a:pPr lvl="8"/>
                <a14:m>
                  <m:oMathPara xmlns:m="http://schemas.openxmlformats.org/officeDocument/2006/math">
                    <m:oMathParaPr>
                      <m:jc m:val="centerGroup"/>
                    </m:oMathParaPr>
                    <m:oMath xmlns:m="http://schemas.openxmlformats.org/officeDocument/2006/math">
                      <m:r>
                        <a:rPr lang="en-CA" sz="2000" i="1">
                          <a:latin typeface="Cambria Math" panose="02040503050406030204" pitchFamily="18" charset="0"/>
                        </a:rPr>
                        <m:t>𝑆𝐹</m:t>
                      </m:r>
                      <m:sSub>
                        <m:sSubPr>
                          <m:ctrlPr>
                            <a:rPr lang="en-CA" sz="2000" i="1">
                              <a:latin typeface="Cambria Math" panose="02040503050406030204" pitchFamily="18" charset="0"/>
                            </a:rPr>
                          </m:ctrlPr>
                        </m:sSubPr>
                        <m:e>
                          <m:r>
                            <a:rPr lang="en-CA" sz="2000" i="1">
                              <a:latin typeface="Cambria Math" panose="02040503050406030204" pitchFamily="18" charset="0"/>
                            </a:rPr>
                            <m:t>𝐶</m:t>
                          </m:r>
                        </m:e>
                        <m:sub>
                          <m:r>
                            <a:rPr lang="en-CA" sz="2000" i="1">
                              <a:latin typeface="Cambria Math" panose="02040503050406030204" pitchFamily="18" charset="0"/>
                            </a:rPr>
                            <m:t>0</m:t>
                          </m:r>
                        </m:sub>
                      </m:sSub>
                      <m:r>
                        <a:rPr lang="en-CA" sz="2000" i="1">
                          <a:latin typeface="Cambria Math" panose="02040503050406030204" pitchFamily="18" charset="0"/>
                        </a:rPr>
                        <m:t>=</m:t>
                      </m:r>
                      <m:f>
                        <m:fPr>
                          <m:ctrlPr>
                            <a:rPr lang="en-CA" sz="2000" i="1">
                              <a:latin typeface="Cambria Math" panose="02040503050406030204" pitchFamily="18" charset="0"/>
                            </a:rPr>
                          </m:ctrlPr>
                        </m:fPr>
                        <m:num>
                          <m:r>
                            <a:rPr lang="en-CA" sz="2000" i="1">
                              <a:latin typeface="Cambria Math" panose="02040503050406030204" pitchFamily="18" charset="0"/>
                            </a:rPr>
                            <m:t>(</m:t>
                          </m:r>
                          <m:r>
                            <a:rPr lang="en-CA" sz="2000" i="1">
                              <a:latin typeface="Cambria Math" panose="02040503050406030204" pitchFamily="18" charset="0"/>
                            </a:rPr>
                            <m:t>𝑐h</m:t>
                          </m:r>
                          <m:sSup>
                            <m:sSupPr>
                              <m:ctrlPr>
                                <a:rPr lang="en-CA" sz="2000" i="1">
                                  <a:latin typeface="Cambria Math" panose="02040503050406030204" pitchFamily="18" charset="0"/>
                                </a:rPr>
                              </m:ctrlPr>
                            </m:sSupPr>
                            <m:e>
                              <m:r>
                                <a:rPr lang="en-CA" sz="2000" i="1">
                                  <a:latin typeface="Cambria Math" panose="02040503050406030204" pitchFamily="18" charset="0"/>
                                </a:rPr>
                                <m:t>)</m:t>
                              </m:r>
                            </m:e>
                            <m:sup>
                              <m:r>
                                <a:rPr lang="en-CA" sz="2000" i="1">
                                  <a:latin typeface="Cambria Math" panose="02040503050406030204" pitchFamily="18" charset="0"/>
                                </a:rPr>
                                <m:t>1.5</m:t>
                              </m:r>
                            </m:sup>
                          </m:sSup>
                          <m:r>
                            <a:rPr lang="en-CA" sz="2000" i="1">
                              <a:latin typeface="Cambria Math" panose="02040503050406030204" pitchFamily="18" charset="0"/>
                            </a:rPr>
                            <m:t>∙</m:t>
                          </m:r>
                          <m:sSup>
                            <m:sSupPr>
                              <m:ctrlPr>
                                <a:rPr lang="en-CA" sz="2000" i="1">
                                  <a:latin typeface="Cambria Math" panose="02040503050406030204" pitchFamily="18" charset="0"/>
                                </a:rPr>
                              </m:ctrlPr>
                            </m:sSupPr>
                            <m:e>
                              <m:r>
                                <a:rPr lang="en-CA" sz="2000" i="1">
                                  <a:latin typeface="Cambria Math" panose="02040503050406030204" pitchFamily="18" charset="0"/>
                                </a:rPr>
                                <m:t>𝑧</m:t>
                              </m:r>
                            </m:e>
                            <m:sup>
                              <m:r>
                                <a:rPr lang="en-CA" sz="2000" i="1">
                                  <a:latin typeface="Cambria Math" panose="02040503050406030204" pitchFamily="18" charset="0"/>
                                </a:rPr>
                                <m:t>1.5</m:t>
                              </m:r>
                            </m:sup>
                          </m:sSup>
                        </m:num>
                        <m:den>
                          <m:r>
                            <a:rPr lang="en-CA" sz="2000" b="0" i="1" smtClean="0">
                              <a:latin typeface="Cambria Math" panose="02040503050406030204" pitchFamily="18" charset="0"/>
                            </a:rPr>
                            <m:t>𝐻</m:t>
                          </m:r>
                          <m:r>
                            <a:rPr lang="en-CA" sz="2000" i="1">
                              <a:latin typeface="Cambria Math" panose="02040503050406030204" pitchFamily="18" charset="0"/>
                            </a:rPr>
                            <m:t>∙</m:t>
                          </m:r>
                          <m:r>
                            <a:rPr lang="en-CA" sz="2000" i="1">
                              <a:latin typeface="Cambria Math" panose="02040503050406030204" pitchFamily="18" charset="0"/>
                            </a:rPr>
                            <m:t>𝑅𝑂𝑆</m:t>
                          </m:r>
                        </m:den>
                      </m:f>
                    </m:oMath>
                  </m:oMathPara>
                </a14:m>
                <a:endParaRPr lang="en-CA" sz="2000" dirty="0"/>
              </a:p>
              <a:p>
                <a:pPr lvl="2"/>
                <a:endParaRPr lang="en-CA" sz="2000" dirty="0"/>
              </a:p>
              <a:p>
                <a:pPr marL="285750" indent="-285750">
                  <a:buFont typeface="Arial" panose="020B0604020202020204" pitchFamily="34" charset="0"/>
                  <a:buChar char="•"/>
                </a:pPr>
                <a:r>
                  <a:rPr lang="en-CA" sz="2000" dirty="0"/>
                  <a:t>If we compare fuel consumption levels (z</a:t>
                </a:r>
                <a:r>
                  <a:rPr lang="en-CA" sz="2000" baseline="-25000" dirty="0"/>
                  <a:t>1</a:t>
                </a:r>
                <a:r>
                  <a:rPr lang="en-CA" sz="2000" dirty="0"/>
                  <a:t> and z</a:t>
                </a:r>
                <a:r>
                  <a:rPr lang="en-CA" sz="2000" baseline="-25000" dirty="0"/>
                  <a:t>2</a:t>
                </a:r>
                <a:r>
                  <a:rPr lang="en-CA" sz="2000" dirty="0"/>
                  <a:t>) at different heights (z</a:t>
                </a:r>
                <a:r>
                  <a:rPr lang="en-CA" sz="2000" baseline="-25000" dirty="0"/>
                  <a:t>1</a:t>
                </a:r>
                <a:r>
                  <a:rPr lang="en-CA" sz="2000" dirty="0"/>
                  <a:t> and z</a:t>
                </a:r>
                <a:r>
                  <a:rPr lang="en-CA" sz="2000" baseline="-25000" dirty="0"/>
                  <a:t>2</a:t>
                </a:r>
                <a:r>
                  <a:rPr lang="en-CA" sz="2000" dirty="0"/>
                  <a:t>), then </a:t>
                </a:r>
              </a:p>
              <a:p>
                <a:pPr lvl="8"/>
                <a14:m>
                  <m:oMath xmlns:m="http://schemas.openxmlformats.org/officeDocument/2006/math">
                    <m:f>
                      <m:fPr>
                        <m:ctrlPr>
                          <a:rPr lang="en-CA" sz="2400" i="1">
                            <a:latin typeface="Cambria Math" panose="02040503050406030204" pitchFamily="18" charset="0"/>
                          </a:rPr>
                        </m:ctrlPr>
                      </m:fPr>
                      <m:num>
                        <m:r>
                          <a:rPr lang="en-CA" sz="2400" i="1">
                            <a:latin typeface="Cambria Math" panose="02040503050406030204" pitchFamily="18" charset="0"/>
                          </a:rPr>
                          <m:t>𝑆𝐹</m:t>
                        </m:r>
                        <m:sSub>
                          <m:sSubPr>
                            <m:ctrlPr>
                              <a:rPr lang="en-CA" sz="2400" i="1">
                                <a:latin typeface="Cambria Math" panose="02040503050406030204" pitchFamily="18" charset="0"/>
                              </a:rPr>
                            </m:ctrlPr>
                          </m:sSubPr>
                          <m:e>
                            <m:r>
                              <a:rPr lang="en-CA" sz="2400" i="1">
                                <a:latin typeface="Cambria Math" panose="02040503050406030204" pitchFamily="18" charset="0"/>
                              </a:rPr>
                              <m:t>𝐶</m:t>
                            </m:r>
                          </m:e>
                          <m:sub>
                            <m:r>
                              <a:rPr lang="en-CA" sz="2400" i="1">
                                <a:latin typeface="Cambria Math" panose="02040503050406030204" pitchFamily="18" charset="0"/>
                              </a:rPr>
                              <m:t>2</m:t>
                            </m:r>
                          </m:sub>
                        </m:sSub>
                      </m:num>
                      <m:den>
                        <m:r>
                          <a:rPr lang="en-CA" sz="2400" i="1">
                            <a:latin typeface="Cambria Math" panose="02040503050406030204" pitchFamily="18" charset="0"/>
                          </a:rPr>
                          <m:t>𝑆𝐹</m:t>
                        </m:r>
                        <m:sSub>
                          <m:sSubPr>
                            <m:ctrlPr>
                              <a:rPr lang="en-CA" sz="2400" i="1">
                                <a:latin typeface="Cambria Math" panose="02040503050406030204" pitchFamily="18" charset="0"/>
                              </a:rPr>
                            </m:ctrlPr>
                          </m:sSubPr>
                          <m:e>
                            <m:r>
                              <a:rPr lang="en-CA" sz="2400" i="1">
                                <a:latin typeface="Cambria Math" panose="02040503050406030204" pitchFamily="18" charset="0"/>
                              </a:rPr>
                              <m:t>𝐶</m:t>
                            </m:r>
                          </m:e>
                          <m:sub>
                            <m:r>
                              <a:rPr lang="en-CA" sz="2400" i="1">
                                <a:latin typeface="Cambria Math" panose="02040503050406030204" pitchFamily="18" charset="0"/>
                              </a:rPr>
                              <m:t>1</m:t>
                            </m:r>
                          </m:sub>
                        </m:sSub>
                      </m:den>
                    </m:f>
                    <m:r>
                      <a:rPr lang="en-CA" sz="2400" i="1">
                        <a:latin typeface="Cambria Math" panose="02040503050406030204" pitchFamily="18" charset="0"/>
                      </a:rPr>
                      <m:t>=</m:t>
                    </m:r>
                    <m:f>
                      <m:fPr>
                        <m:ctrlPr>
                          <a:rPr lang="en-CA" sz="2400" i="1">
                            <a:latin typeface="Cambria Math" panose="02040503050406030204" pitchFamily="18" charset="0"/>
                          </a:rPr>
                        </m:ctrlPr>
                      </m:fPr>
                      <m:num>
                        <m:d>
                          <m:dPr>
                            <m:begChr m:val="["/>
                            <m:endChr m:val="]"/>
                            <m:ctrlPr>
                              <a:rPr lang="en-CA" sz="2400" i="1">
                                <a:latin typeface="Cambria Math" panose="02040503050406030204" pitchFamily="18" charset="0"/>
                              </a:rPr>
                            </m:ctrlPr>
                          </m:dPr>
                          <m:e>
                            <m:f>
                              <m:fPr>
                                <m:ctrlPr>
                                  <a:rPr lang="en-CA" sz="2400" i="1">
                                    <a:latin typeface="Cambria Math" panose="02040503050406030204" pitchFamily="18" charset="0"/>
                                  </a:rPr>
                                </m:ctrlPr>
                              </m:fPr>
                              <m:num>
                                <m:r>
                                  <a:rPr lang="en-CA" sz="2400" i="1">
                                    <a:latin typeface="Cambria Math" panose="02040503050406030204" pitchFamily="18" charset="0"/>
                                  </a:rPr>
                                  <m:t>(</m:t>
                                </m:r>
                                <m:r>
                                  <a:rPr lang="en-CA" sz="2400" i="1">
                                    <a:latin typeface="Cambria Math" panose="02040503050406030204" pitchFamily="18" charset="0"/>
                                  </a:rPr>
                                  <m:t>𝑐h</m:t>
                                </m:r>
                                <m:sSup>
                                  <m:sSupPr>
                                    <m:ctrlPr>
                                      <a:rPr lang="en-CA" sz="2400" i="1">
                                        <a:latin typeface="Cambria Math" panose="02040503050406030204" pitchFamily="18" charset="0"/>
                                      </a:rPr>
                                    </m:ctrlPr>
                                  </m:sSupPr>
                                  <m:e>
                                    <m:r>
                                      <a:rPr lang="en-CA" sz="2400" i="1">
                                        <a:latin typeface="Cambria Math" panose="02040503050406030204" pitchFamily="18" charset="0"/>
                                      </a:rPr>
                                      <m:t>)</m:t>
                                    </m:r>
                                  </m:e>
                                  <m:sup>
                                    <m:r>
                                      <a:rPr lang="en-CA" sz="2400" i="1">
                                        <a:latin typeface="Cambria Math" panose="02040503050406030204" pitchFamily="18" charset="0"/>
                                      </a:rPr>
                                      <m:t>1.5</m:t>
                                    </m:r>
                                  </m:sup>
                                </m:sSup>
                                <m:r>
                                  <a:rPr lang="en-CA" sz="2400" i="1">
                                    <a:latin typeface="Cambria Math" panose="02040503050406030204" pitchFamily="18" charset="0"/>
                                  </a:rPr>
                                  <m:t>∙</m:t>
                                </m:r>
                                <m:sSubSup>
                                  <m:sSubSupPr>
                                    <m:ctrlPr>
                                      <a:rPr lang="en-CA" sz="2400" i="1">
                                        <a:latin typeface="Cambria Math" panose="02040503050406030204" pitchFamily="18" charset="0"/>
                                      </a:rPr>
                                    </m:ctrlPr>
                                  </m:sSubSupPr>
                                  <m:e>
                                    <m:r>
                                      <a:rPr lang="en-CA" sz="2400" i="1">
                                        <a:latin typeface="Cambria Math" panose="02040503050406030204" pitchFamily="18" charset="0"/>
                                      </a:rPr>
                                      <m:t>𝑧</m:t>
                                    </m:r>
                                  </m:e>
                                  <m:sub>
                                    <m:r>
                                      <a:rPr lang="en-CA" sz="2400" i="1">
                                        <a:latin typeface="Cambria Math" panose="02040503050406030204" pitchFamily="18" charset="0"/>
                                      </a:rPr>
                                      <m:t>2</m:t>
                                    </m:r>
                                  </m:sub>
                                  <m:sup>
                                    <m:r>
                                      <a:rPr lang="en-CA" sz="2400" i="1">
                                        <a:latin typeface="Cambria Math" panose="02040503050406030204" pitchFamily="18" charset="0"/>
                                      </a:rPr>
                                      <m:t>1.5</m:t>
                                    </m:r>
                                  </m:sup>
                                </m:sSubSup>
                              </m:num>
                              <m:den>
                                <m:r>
                                  <a:rPr lang="en-CA" sz="2400" b="0" i="1" smtClean="0">
                                    <a:latin typeface="Cambria Math" panose="02040503050406030204" pitchFamily="18" charset="0"/>
                                  </a:rPr>
                                  <m:t>𝐻</m:t>
                                </m:r>
                                <m:r>
                                  <a:rPr lang="en-CA" sz="2400" i="1">
                                    <a:latin typeface="Cambria Math" panose="02040503050406030204" pitchFamily="18" charset="0"/>
                                  </a:rPr>
                                  <m:t>∙</m:t>
                                </m:r>
                                <m:r>
                                  <a:rPr lang="en-CA" sz="2400" i="1">
                                    <a:latin typeface="Cambria Math" panose="02040503050406030204" pitchFamily="18" charset="0"/>
                                  </a:rPr>
                                  <m:t>𝑅𝑂𝑆</m:t>
                                </m:r>
                              </m:den>
                            </m:f>
                          </m:e>
                        </m:d>
                      </m:num>
                      <m:den>
                        <m:d>
                          <m:dPr>
                            <m:begChr m:val="["/>
                            <m:endChr m:val="]"/>
                            <m:ctrlPr>
                              <a:rPr lang="en-CA" sz="2400" i="1">
                                <a:latin typeface="Cambria Math" panose="02040503050406030204" pitchFamily="18" charset="0"/>
                              </a:rPr>
                            </m:ctrlPr>
                          </m:dPr>
                          <m:e>
                            <m:f>
                              <m:fPr>
                                <m:ctrlPr>
                                  <a:rPr lang="en-CA" sz="2400" i="1">
                                    <a:latin typeface="Cambria Math" panose="02040503050406030204" pitchFamily="18" charset="0"/>
                                  </a:rPr>
                                </m:ctrlPr>
                              </m:fPr>
                              <m:num>
                                <m:r>
                                  <a:rPr lang="en-CA" sz="2400" i="1">
                                    <a:latin typeface="Cambria Math" panose="02040503050406030204" pitchFamily="18" charset="0"/>
                                  </a:rPr>
                                  <m:t>(</m:t>
                                </m:r>
                                <m:r>
                                  <a:rPr lang="en-CA" sz="2400" i="1">
                                    <a:latin typeface="Cambria Math" panose="02040503050406030204" pitchFamily="18" charset="0"/>
                                  </a:rPr>
                                  <m:t>𝑐h</m:t>
                                </m:r>
                                <m:sSup>
                                  <m:sSupPr>
                                    <m:ctrlPr>
                                      <a:rPr lang="en-CA" sz="2400" i="1">
                                        <a:latin typeface="Cambria Math" panose="02040503050406030204" pitchFamily="18" charset="0"/>
                                      </a:rPr>
                                    </m:ctrlPr>
                                  </m:sSupPr>
                                  <m:e>
                                    <m:r>
                                      <a:rPr lang="en-CA" sz="2400" i="1">
                                        <a:latin typeface="Cambria Math" panose="02040503050406030204" pitchFamily="18" charset="0"/>
                                      </a:rPr>
                                      <m:t>)</m:t>
                                    </m:r>
                                  </m:e>
                                  <m:sup>
                                    <m:r>
                                      <a:rPr lang="en-CA" sz="2400" i="1">
                                        <a:latin typeface="Cambria Math" panose="02040503050406030204" pitchFamily="18" charset="0"/>
                                      </a:rPr>
                                      <m:t>1.5</m:t>
                                    </m:r>
                                  </m:sup>
                                </m:sSup>
                                <m:r>
                                  <a:rPr lang="en-CA" sz="2400" i="1">
                                    <a:latin typeface="Cambria Math" panose="02040503050406030204" pitchFamily="18" charset="0"/>
                                  </a:rPr>
                                  <m:t>∙</m:t>
                                </m:r>
                                <m:sSubSup>
                                  <m:sSubSupPr>
                                    <m:ctrlPr>
                                      <a:rPr lang="en-CA" sz="2400" i="1">
                                        <a:latin typeface="Cambria Math" panose="02040503050406030204" pitchFamily="18" charset="0"/>
                                      </a:rPr>
                                    </m:ctrlPr>
                                  </m:sSubSupPr>
                                  <m:e>
                                    <m:r>
                                      <a:rPr lang="en-CA" sz="2400" i="1">
                                        <a:latin typeface="Cambria Math" panose="02040503050406030204" pitchFamily="18" charset="0"/>
                                      </a:rPr>
                                      <m:t>𝑧</m:t>
                                    </m:r>
                                  </m:e>
                                  <m:sub>
                                    <m:r>
                                      <a:rPr lang="en-CA" sz="2400" i="1">
                                        <a:latin typeface="Cambria Math" panose="02040503050406030204" pitchFamily="18" charset="0"/>
                                      </a:rPr>
                                      <m:t>1</m:t>
                                    </m:r>
                                  </m:sub>
                                  <m:sup>
                                    <m:r>
                                      <a:rPr lang="en-CA" sz="2400" i="1">
                                        <a:latin typeface="Cambria Math" panose="02040503050406030204" pitchFamily="18" charset="0"/>
                                      </a:rPr>
                                      <m:t>1.5</m:t>
                                    </m:r>
                                  </m:sup>
                                </m:sSubSup>
                              </m:num>
                              <m:den>
                                <m:r>
                                  <a:rPr lang="en-CA" sz="2400" b="0" i="1" smtClean="0">
                                    <a:latin typeface="Cambria Math" panose="02040503050406030204" pitchFamily="18" charset="0"/>
                                  </a:rPr>
                                  <m:t>𝐻</m:t>
                                </m:r>
                                <m:r>
                                  <a:rPr lang="en-CA" sz="2400" i="1">
                                    <a:latin typeface="Cambria Math" panose="02040503050406030204" pitchFamily="18" charset="0"/>
                                  </a:rPr>
                                  <m:t>∙</m:t>
                                </m:r>
                                <m:r>
                                  <a:rPr lang="en-CA" sz="2400" i="1">
                                    <a:latin typeface="Cambria Math" panose="02040503050406030204" pitchFamily="18" charset="0"/>
                                  </a:rPr>
                                  <m:t>𝑅𝑂𝑆</m:t>
                                </m:r>
                              </m:den>
                            </m:f>
                          </m:e>
                        </m:d>
                      </m:den>
                    </m:f>
                  </m:oMath>
                </a14:m>
                <a:r>
                  <a:rPr lang="en-CA" sz="2400" dirty="0"/>
                  <a:t> </a:t>
                </a:r>
                <a:r>
                  <a:rPr lang="en-CA" sz="2000" dirty="0"/>
                  <a:t>, which simplifies to   </a:t>
                </a:r>
                <a14:m>
                  <m:oMath xmlns:m="http://schemas.openxmlformats.org/officeDocument/2006/math">
                    <m:r>
                      <a:rPr lang="en-CA" sz="2000" i="1">
                        <a:latin typeface="Cambria Math" panose="02040503050406030204" pitchFamily="18" charset="0"/>
                      </a:rPr>
                      <m:t>𝑆𝐹</m:t>
                    </m:r>
                    <m:sSub>
                      <m:sSubPr>
                        <m:ctrlPr>
                          <a:rPr lang="en-CA" sz="2000" i="1">
                            <a:latin typeface="Cambria Math" panose="02040503050406030204" pitchFamily="18" charset="0"/>
                          </a:rPr>
                        </m:ctrlPr>
                      </m:sSubPr>
                      <m:e>
                        <m:r>
                          <a:rPr lang="en-CA" sz="2000" i="1">
                            <a:latin typeface="Cambria Math" panose="02040503050406030204" pitchFamily="18" charset="0"/>
                          </a:rPr>
                          <m:t>𝐶</m:t>
                        </m:r>
                      </m:e>
                      <m:sub>
                        <m:r>
                          <a:rPr lang="en-CA" sz="2000" i="1">
                            <a:latin typeface="Cambria Math" panose="02040503050406030204" pitchFamily="18" charset="0"/>
                          </a:rPr>
                          <m:t>2</m:t>
                        </m:r>
                      </m:sub>
                    </m:sSub>
                    <m:r>
                      <a:rPr lang="en-CA" sz="2000" i="1">
                        <a:latin typeface="Cambria Math" panose="02040503050406030204" pitchFamily="18" charset="0"/>
                      </a:rPr>
                      <m:t>=</m:t>
                    </m:r>
                    <m:sSup>
                      <m:sSupPr>
                        <m:ctrlPr>
                          <a:rPr lang="en-CA" sz="2000" i="1">
                            <a:latin typeface="Cambria Math" panose="02040503050406030204" pitchFamily="18" charset="0"/>
                          </a:rPr>
                        </m:ctrlPr>
                      </m:sSupPr>
                      <m:e>
                        <m:d>
                          <m:dPr>
                            <m:begChr m:val="["/>
                            <m:endChr m:val="]"/>
                            <m:ctrlPr>
                              <a:rPr lang="en-CA" sz="2000" i="1">
                                <a:latin typeface="Cambria Math" panose="02040503050406030204" pitchFamily="18" charset="0"/>
                              </a:rPr>
                            </m:ctrlPr>
                          </m:dPr>
                          <m:e>
                            <m:f>
                              <m:fPr>
                                <m:ctrlPr>
                                  <a:rPr lang="en-CA" sz="2000" i="1">
                                    <a:latin typeface="Cambria Math" panose="02040503050406030204" pitchFamily="18" charset="0"/>
                                  </a:rPr>
                                </m:ctrlPr>
                              </m:fPr>
                              <m:num>
                                <m:sSub>
                                  <m:sSubPr>
                                    <m:ctrlPr>
                                      <a:rPr lang="en-CA" sz="2000" i="1">
                                        <a:latin typeface="Cambria Math" panose="02040503050406030204" pitchFamily="18" charset="0"/>
                                      </a:rPr>
                                    </m:ctrlPr>
                                  </m:sSubPr>
                                  <m:e>
                                    <m:r>
                                      <a:rPr lang="en-CA" sz="2000" i="1">
                                        <a:latin typeface="Cambria Math" panose="02040503050406030204" pitchFamily="18" charset="0"/>
                                      </a:rPr>
                                      <m:t>𝑧</m:t>
                                    </m:r>
                                  </m:e>
                                  <m:sub>
                                    <m:r>
                                      <a:rPr lang="en-CA" sz="2000" i="1">
                                        <a:latin typeface="Cambria Math" panose="02040503050406030204" pitchFamily="18" charset="0"/>
                                      </a:rPr>
                                      <m:t>2</m:t>
                                    </m:r>
                                  </m:sub>
                                </m:sSub>
                              </m:num>
                              <m:den>
                                <m:sSub>
                                  <m:sSubPr>
                                    <m:ctrlPr>
                                      <a:rPr lang="en-CA" sz="2000" i="1">
                                        <a:latin typeface="Cambria Math" panose="02040503050406030204" pitchFamily="18" charset="0"/>
                                      </a:rPr>
                                    </m:ctrlPr>
                                  </m:sSubPr>
                                  <m:e>
                                    <m:r>
                                      <a:rPr lang="en-CA" sz="2000" i="1">
                                        <a:latin typeface="Cambria Math" panose="02040503050406030204" pitchFamily="18" charset="0"/>
                                      </a:rPr>
                                      <m:t>𝑧</m:t>
                                    </m:r>
                                  </m:e>
                                  <m:sub>
                                    <m:r>
                                      <a:rPr lang="en-CA" sz="2000" i="1">
                                        <a:latin typeface="Cambria Math" panose="02040503050406030204" pitchFamily="18" charset="0"/>
                                      </a:rPr>
                                      <m:t>1</m:t>
                                    </m:r>
                                  </m:sub>
                                </m:sSub>
                              </m:den>
                            </m:f>
                          </m:e>
                        </m:d>
                      </m:e>
                      <m:sup>
                        <m:r>
                          <a:rPr lang="en-CA" sz="2000" i="1">
                            <a:latin typeface="Cambria Math" panose="02040503050406030204" pitchFamily="18" charset="0"/>
                          </a:rPr>
                          <m:t>1.5</m:t>
                        </m:r>
                      </m:sup>
                    </m:sSup>
                    <m:r>
                      <a:rPr lang="en-CA" sz="2000" i="1">
                        <a:latin typeface="Cambria Math" panose="02040503050406030204" pitchFamily="18" charset="0"/>
                      </a:rPr>
                      <m:t>∙</m:t>
                    </m:r>
                    <m:r>
                      <a:rPr lang="en-CA" sz="2000" i="1">
                        <a:latin typeface="Cambria Math" panose="02040503050406030204" pitchFamily="18" charset="0"/>
                      </a:rPr>
                      <m:t>𝑆𝐹</m:t>
                    </m:r>
                    <m:sSub>
                      <m:sSubPr>
                        <m:ctrlPr>
                          <a:rPr lang="en-CA" sz="2000" i="1">
                            <a:latin typeface="Cambria Math" panose="02040503050406030204" pitchFamily="18" charset="0"/>
                          </a:rPr>
                        </m:ctrlPr>
                      </m:sSubPr>
                      <m:e>
                        <m:r>
                          <a:rPr lang="en-CA" sz="2000" i="1">
                            <a:latin typeface="Cambria Math" panose="02040503050406030204" pitchFamily="18" charset="0"/>
                          </a:rPr>
                          <m:t>𝐶</m:t>
                        </m:r>
                      </m:e>
                      <m:sub>
                        <m:r>
                          <a:rPr lang="en-CA" sz="2000" i="1">
                            <a:latin typeface="Cambria Math" panose="02040503050406030204" pitchFamily="18" charset="0"/>
                          </a:rPr>
                          <m:t>1</m:t>
                        </m:r>
                      </m:sub>
                    </m:sSub>
                  </m:oMath>
                </a14:m>
                <a:r>
                  <a:rPr lang="en-CA" sz="2000" dirty="0"/>
                  <a:t> </a:t>
                </a:r>
                <a:endParaRPr lang="en-CA" sz="2400" dirty="0"/>
              </a:p>
            </p:txBody>
          </p:sp>
        </mc:Choice>
        <mc:Fallback xmlns="">
          <p:sp>
            <p:nvSpPr>
              <p:cNvPr id="6" name="Text Placeholder 5"/>
              <p:cNvSpPr>
                <a:spLocks noGrp="1" noRot="1" noChangeAspect="1" noMove="1" noResize="1" noEditPoints="1" noAdjustHandles="1" noChangeArrowheads="1" noChangeShapeType="1" noTextEdit="1"/>
              </p:cNvSpPr>
              <p:nvPr>
                <p:ph type="body" sz="half" idx="2"/>
              </p:nvPr>
            </p:nvSpPr>
            <p:spPr>
              <a:xfrm>
                <a:off x="708728" y="975360"/>
                <a:ext cx="11228167" cy="5763370"/>
              </a:xfrm>
              <a:blipFill>
                <a:blip r:embed="rId2"/>
                <a:stretch>
                  <a:fillRect l="-489"/>
                </a:stretch>
              </a:blipFill>
            </p:spPr>
            <p:txBody>
              <a:bodyPr/>
              <a:lstStyle/>
              <a:p>
                <a:r>
                  <a:rPr lang="en-CA">
                    <a:noFill/>
                  </a:rPr>
                  <a:t> </a:t>
                </a:r>
              </a:p>
            </p:txBody>
          </p:sp>
        </mc:Fallback>
      </mc:AlternateContent>
    </p:spTree>
    <p:extLst>
      <p:ext uri="{BB962C8B-B14F-4D97-AF65-F5344CB8AC3E}">
        <p14:creationId xmlns:p14="http://schemas.microsoft.com/office/powerpoint/2010/main" val="305553699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1240108|-11700327|-8754175|-9605520|-12039861|NRCan&quot;,&quot;Id&quot;:&quot;65b51d454243360dac5de10c&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219619fd-75dc-48cb-820d-8f683a95dd8b}" enabled="1" method="Privileged" siteId="{05c95b33-90ca-49d5-b644-288b930b912b}" contentBits="1" removed="0"/>
</clbl:labelList>
</file>

<file path=docProps/app.xml><?xml version="1.0" encoding="utf-8"?>
<Properties xmlns="http://schemas.openxmlformats.org/officeDocument/2006/extended-properties" xmlns:vt="http://schemas.openxmlformats.org/officeDocument/2006/docPropsVTypes">
  <TotalTime>59233</TotalTime>
  <Words>1879</Words>
  <Application>Microsoft Office PowerPoint</Application>
  <PresentationFormat>Widescreen</PresentationFormat>
  <Paragraphs>232</Paragraphs>
  <Slides>26</Slides>
  <Notes>4</Notes>
  <HiddenSlides>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Cambria Math</vt:lpstr>
      <vt:lpstr>Office Theme</vt:lpstr>
      <vt:lpstr>CCP: Crown Fire Initiation and Crown Stratum Ignition Events </vt:lpstr>
      <vt:lpstr>CCP: Crown Fire Initiation and Crowning Events </vt:lpstr>
      <vt:lpstr>Crown Fire Initiation – Simple stand: Sharpsand Creek, ON (C-4/C-3)</vt:lpstr>
      <vt:lpstr>Sharpsand Creek:</vt:lpstr>
      <vt:lpstr>PowerPoint Presentation</vt:lpstr>
      <vt:lpstr>PowerPoint Presentation</vt:lpstr>
      <vt:lpstr>PowerPoint Presentation</vt:lpstr>
      <vt:lpstr>PowerPoint Presentation</vt:lpstr>
      <vt:lpstr>Critical SFC from CEVW1977 &amp; Byram 1959</vt:lpstr>
      <vt:lpstr>Critical SFC from CEVW1977 &amp; Byram 1959</vt:lpstr>
      <vt:lpstr>PowerPoint Presentation</vt:lpstr>
      <vt:lpstr>PowerPoint Presentation</vt:lpstr>
      <vt:lpstr>PowerPoint Presentation</vt:lpstr>
      <vt:lpstr>Critical SFC from CEVW1977 &amp; Byram 1959</vt:lpstr>
      <vt:lpstr>PowerPoint Presentation</vt:lpstr>
      <vt:lpstr>PowerPoint Presentation</vt:lpstr>
      <vt:lpstr>Kenshoe Lake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NRCan / RNCan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Perrakis, Daniel</dc:creator>
  <cp:lastModifiedBy>Perrakis, Daniel</cp:lastModifiedBy>
  <cp:revision>133</cp:revision>
  <dcterms:created xsi:type="dcterms:W3CDTF">2021-03-11T19:42:32Z</dcterms:created>
  <dcterms:modified xsi:type="dcterms:W3CDTF">2024-01-27T15:12:06Z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ContentMarkingHeaderLocations">
    <vt:lpwstr>Office Theme:8</vt:lpwstr>
  </property>
  <property fmtid="{D5CDD505-2E9C-101B-9397-08002B2CF9AE}" pid="3" name="ClassificationContentMarkingHeaderText">
    <vt:lpwstr>UNCLASSIFIED - NON CLASSIFIÉ</vt:lpwstr>
  </property>
</Properties>
</file>

<file path=docProps/thumbnail.jpeg>
</file>